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313" r:id="rId2"/>
    <p:sldId id="310" r:id="rId3"/>
    <p:sldId id="266" r:id="rId4"/>
    <p:sldId id="311" r:id="rId5"/>
    <p:sldId id="257" r:id="rId6"/>
    <p:sldId id="312" r:id="rId7"/>
    <p:sldId id="267" r:id="rId8"/>
    <p:sldId id="268" r:id="rId9"/>
    <p:sldId id="269" r:id="rId10"/>
    <p:sldId id="271" r:id="rId11"/>
    <p:sldId id="300" r:id="rId12"/>
    <p:sldId id="290" r:id="rId13"/>
    <p:sldId id="315" r:id="rId14"/>
    <p:sldId id="317" r:id="rId15"/>
    <p:sldId id="318" r:id="rId16"/>
    <p:sldId id="319" r:id="rId17"/>
    <p:sldId id="321" r:id="rId18"/>
  </p:sldIdLst>
  <p:sldSz cx="9144000" cy="6858000" type="screen4x3"/>
  <p:notesSz cx="7077075" cy="9393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A970"/>
    <a:srgbClr val="85D78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/>
            </a:lvl1pPr>
          </a:lstStyle>
          <a:p>
            <a:fld id="{1BE7C266-E408-4434-9815-100F887F9CB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/>
            </a:lvl1pPr>
          </a:lstStyle>
          <a:p>
            <a:fld id="{81E6BBF0-7E96-4891-B971-47C5E3EBA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8399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/>
            </a:lvl1pPr>
          </a:lstStyle>
          <a:p>
            <a:fld id="{5D9A3D0A-F489-4E35-ABFD-DA4F3FBFEDDA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0" tIns="47055" rIns="94110" bIns="470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61788"/>
            <a:ext cx="5661660" cy="4226957"/>
          </a:xfrm>
          <a:prstGeom prst="rect">
            <a:avLst/>
          </a:prstGeom>
        </p:spPr>
        <p:txBody>
          <a:bodyPr vert="horz" lIns="94110" tIns="47055" rIns="94110" bIns="4705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/>
            </a:lvl1pPr>
          </a:lstStyle>
          <a:p>
            <a:fld id="{911B1CC1-8A12-4A26-AF0B-75AC5D71A5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682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Taking material in one form &amp; re-processing it to make another product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1CC1-8A12-4A26-AF0B-75AC5D71A51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024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a product in a different way in its original form.  So, a shoe box or a coffee can </a:t>
            </a:r>
            <a:r>
              <a:rPr lang="en-US" dirty="0" err="1" smtClean="0"/>
              <a:t>can</a:t>
            </a:r>
            <a:r>
              <a:rPr lang="en-US" dirty="0" smtClean="0"/>
              <a:t> become storage containers.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1CC1-8A12-4A26-AF0B-75AC5D71A5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6093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turned</a:t>
            </a:r>
            <a:r>
              <a:rPr lang="en-US" baseline="0" dirty="0" smtClean="0"/>
              <a:t> the hierarchy on its head.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Retrieved at http://en.wikipedia.org/wiki/File:Waste_hierarchy.svg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1CC1-8A12-4A26-AF0B-75AC5D71A51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497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hierarchy focuses on disposal.</a:t>
            </a:r>
          </a:p>
          <a:p>
            <a:endParaRPr lang="en-US" dirty="0" smtClean="0"/>
          </a:p>
          <a:p>
            <a:r>
              <a:rPr lang="en-US" dirty="0" smtClean="0"/>
              <a:t>For every pound of waste consumers generate, about 70 pounds of waste is generated to get that product to us.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1CC1-8A12-4A26-AF0B-75AC5D71A51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2924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246-8D00-44AC-B622-2577072461B4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D69D-A655-4E52-8F51-61B5C9E46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246-8D00-44AC-B622-2577072461B4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D69D-A655-4E52-8F51-61B5C9E46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246-8D00-44AC-B622-2577072461B4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D69D-A655-4E52-8F51-61B5C9E46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ampus websiz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275"/>
            <a:ext cx="9144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CCC Partner logos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81000"/>
            <a:ext cx="19827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 userDrawn="1"/>
        </p:nvCxnSpPr>
        <p:spPr>
          <a:xfrm>
            <a:off x="304800" y="990600"/>
            <a:ext cx="85344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246-8D00-44AC-B622-2577072461B4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D69D-A655-4E52-8F51-61B5C9E46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246-8D00-44AC-B622-2577072461B4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D69D-A655-4E52-8F51-61B5C9E46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246-8D00-44AC-B622-2577072461B4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D69D-A655-4E52-8F51-61B5C9E46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246-8D00-44AC-B622-2577072461B4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D69D-A655-4E52-8F51-61B5C9E46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246-8D00-44AC-B622-2577072461B4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D69D-A655-4E52-8F51-61B5C9E46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246-8D00-44AC-B622-2577072461B4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D69D-A655-4E52-8F51-61B5C9E46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246-8D00-44AC-B622-2577072461B4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D69D-A655-4E52-8F51-61B5C9E46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246-8D00-44AC-B622-2577072461B4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D69D-A655-4E52-8F51-61B5C9E46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A246-8D00-44AC-B622-2577072461B4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5D69D-A655-4E52-8F51-61B5C9E46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4800" b="1" dirty="0" smtClean="0">
                <a:solidFill>
                  <a:srgbClr val="00B050"/>
                </a:solidFill>
              </a:rPr>
              <a:t>Recycling, </a:t>
            </a:r>
            <a:r>
              <a:rPr lang="en-US" sz="4800" b="1" dirty="0" smtClean="0">
                <a:solidFill>
                  <a:srgbClr val="00B050"/>
                </a:solidFill>
              </a:rPr>
              <a:t>Reusing, Reducing</a:t>
            </a:r>
            <a:r>
              <a:rPr lang="en-US" sz="4800" b="1" dirty="0" smtClean="0">
                <a:solidFill>
                  <a:srgbClr val="00B050"/>
                </a:solidFill>
              </a:rPr>
              <a:t>: </a:t>
            </a:r>
            <a:br>
              <a:rPr lang="en-US" sz="4800" b="1" dirty="0" smtClean="0">
                <a:solidFill>
                  <a:srgbClr val="00B050"/>
                </a:solidFill>
              </a:rPr>
            </a:br>
            <a:r>
              <a:rPr lang="en-US" sz="4800" b="1" dirty="0" smtClean="0">
                <a:solidFill>
                  <a:srgbClr val="00B050"/>
                </a:solidFill>
              </a:rPr>
              <a:t>What’s the difference</a:t>
            </a:r>
            <a:r>
              <a:rPr lang="en-US" sz="4800" b="1" dirty="0" smtClean="0">
                <a:solidFill>
                  <a:srgbClr val="00B050"/>
                </a:solidFill>
              </a:rPr>
              <a:t>?</a:t>
            </a:r>
            <a:endParaRPr lang="en-US" sz="4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rgbClr val="00B050"/>
                </a:solidFill>
              </a:rPr>
              <a:t>Reducing</a:t>
            </a:r>
            <a:endParaRPr lang="en-US" sz="5000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Increased useful life </a:t>
            </a:r>
            <a:r>
              <a:rPr lang="en-US" sz="4400" dirty="0" smtClean="0"/>
              <a:t>through </a:t>
            </a:r>
            <a:r>
              <a:rPr lang="en-US" sz="4400" dirty="0" smtClean="0"/>
              <a:t>durability and </a:t>
            </a:r>
            <a:r>
              <a:rPr lang="en-US" sz="4400" dirty="0" smtClean="0"/>
              <a:t>repair-ability</a:t>
            </a:r>
            <a:endParaRPr lang="en-US" sz="4400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76107"/>
            <a:ext cx="4038600" cy="377414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219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rgbClr val="00B050"/>
                </a:solidFill>
              </a:rPr>
              <a:t>Reduction</a:t>
            </a:r>
            <a:endParaRPr lang="en-US" sz="5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8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Prevents the generation of waste. It’s the preferred—but often-overlooked—strategy.</a:t>
            </a:r>
            <a:endParaRPr lang="en-US" sz="4400" dirty="0"/>
          </a:p>
        </p:txBody>
      </p:sp>
      <p:pic>
        <p:nvPicPr>
          <p:cNvPr id="1026" name="Picture 2" descr="File:Waste hierarchy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13" y="3176740"/>
            <a:ext cx="6748975" cy="368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5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rgbClr val="00B050"/>
                </a:solidFill>
              </a:rPr>
              <a:t>Reduce, Reuse, Recycle</a:t>
            </a:r>
            <a:endParaRPr lang="en-US" sz="5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The hierarchy has its limitations.</a:t>
            </a:r>
          </a:p>
          <a:p>
            <a:pPr marL="0" indent="0"/>
            <a:r>
              <a:rPr lang="en-US" sz="4400" dirty="0" smtClean="0"/>
              <a:t>Production </a:t>
            </a:r>
            <a:r>
              <a:rPr lang="en-US" sz="4400" dirty="0"/>
              <a:t>and </a:t>
            </a:r>
            <a:r>
              <a:rPr lang="en-US" sz="4400" dirty="0" smtClean="0"/>
              <a:t>consumption</a:t>
            </a:r>
            <a:r>
              <a:rPr lang="en-US" sz="4400" dirty="0"/>
              <a:t> </a:t>
            </a:r>
            <a:r>
              <a:rPr lang="en-US" sz="4400" dirty="0" smtClean="0"/>
              <a:t>are far </a:t>
            </a:r>
            <a:r>
              <a:rPr lang="en-US" sz="4400" dirty="0" smtClean="0"/>
              <a:t>more important needs to address than disposal</a:t>
            </a:r>
            <a:r>
              <a:rPr lang="en-US" sz="44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68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Our Trash Go?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On average…</a:t>
            </a:r>
          </a:p>
          <a:p>
            <a:r>
              <a:rPr lang="en-US" dirty="0" smtClean="0"/>
              <a:t>31% Recycled</a:t>
            </a:r>
          </a:p>
          <a:p>
            <a:r>
              <a:rPr lang="en-US" dirty="0" smtClean="0"/>
              <a:t>69% Landfilled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4.5 pounds of trash are produced per person per day</a:t>
            </a:r>
            <a:endParaRPr lang="en-US" dirty="0"/>
          </a:p>
        </p:txBody>
      </p:sp>
      <p:pic>
        <p:nvPicPr>
          <p:cNvPr id="19" name="Picture 2" descr="C:\Documents and Settings\lpaulk\Local Settings\Temporary Internet Files\Content.IE5\T9HXL388\MP90031412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47492"/>
            <a:ext cx="3200400" cy="4987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1"/>
          <p:cNvSpPr txBox="1">
            <a:spLocks noChangeArrowheads="1"/>
          </p:cNvSpPr>
          <p:nvPr/>
        </p:nvSpPr>
        <p:spPr bwMode="auto">
          <a:xfrm>
            <a:off x="0" y="541972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lang="en-US" sz="2800" b="1">
                <a:solidFill>
                  <a:schemeClr val="bg1"/>
                </a:solidFill>
              </a:rPr>
              <a:t> </a:t>
            </a:r>
            <a:r>
              <a:rPr lang="en-US" sz="2400" b="1">
                <a:solidFill>
                  <a:schemeClr val="bg1"/>
                </a:solidFill>
              </a:rPr>
              <a:t>Dump – a hole where trash is dumped</a:t>
            </a:r>
          </a:p>
          <a:p>
            <a:pPr algn="ctr">
              <a:buFontTx/>
              <a:buChar char="•"/>
            </a:pPr>
            <a:r>
              <a:rPr lang="en-US" sz="2400" b="1">
                <a:solidFill>
                  <a:schemeClr val="bg1"/>
                </a:solidFill>
              </a:rPr>
              <a:t> Landfill – a structured place where trash is deposited</a:t>
            </a:r>
            <a:r>
              <a:rPr lang="en-US" sz="2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Dump vs. Landfill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Dump – a hole where trash is dumped</a:t>
            </a:r>
          </a:p>
          <a:p>
            <a:pPr>
              <a:buNone/>
            </a:pPr>
            <a:r>
              <a:rPr lang="en-US" dirty="0" smtClean="0"/>
              <a:t>Landfill – a structured place where trash is deposited</a:t>
            </a:r>
            <a:endParaRPr lang="en-US" dirty="0"/>
          </a:p>
        </p:txBody>
      </p:sp>
      <p:pic>
        <p:nvPicPr>
          <p:cNvPr id="3077" name="Picture 5" descr="C:\Documents and Settings\lpaulk\Local Settings\Temporary Internet Files\Content.IE5\0M7YLNU9\MP9003901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3276600"/>
            <a:ext cx="4800600" cy="3424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History of Landfills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u="sng" dirty="0" smtClean="0"/>
              <a:t>Before 1960’s</a:t>
            </a:r>
          </a:p>
          <a:p>
            <a:r>
              <a:rPr lang="en-US" sz="1800" dirty="0" smtClean="0"/>
              <a:t>Most waste was burned in open dumps.</a:t>
            </a:r>
          </a:p>
          <a:p>
            <a:pPr>
              <a:buFont typeface="Arial" charset="0"/>
              <a:buChar char="•"/>
            </a:pPr>
            <a:r>
              <a:rPr lang="en-US" sz="1800" dirty="0" smtClean="0"/>
              <a:t> </a:t>
            </a:r>
            <a:r>
              <a:rPr lang="en-US" sz="1800" dirty="0" smtClean="0"/>
              <a:t>Produced </a:t>
            </a:r>
            <a:r>
              <a:rPr lang="en-US" sz="1800" dirty="0" smtClean="0"/>
              <a:t>clouds of </a:t>
            </a:r>
            <a:r>
              <a:rPr lang="en-US" sz="1800" dirty="0" smtClean="0"/>
              <a:t>smoke, a bad odor and created </a:t>
            </a:r>
            <a:r>
              <a:rPr lang="en-US" sz="1800" dirty="0" smtClean="0"/>
              <a:t>a breeding ground for flies and </a:t>
            </a:r>
            <a:r>
              <a:rPr lang="en-US" sz="1800" dirty="0" smtClean="0"/>
              <a:t>rats</a:t>
            </a:r>
            <a:endParaRPr lang="en-US" sz="1800" dirty="0" smtClean="0"/>
          </a:p>
          <a:p>
            <a:pPr>
              <a:buNone/>
            </a:pPr>
            <a:r>
              <a:rPr lang="en-US" sz="1800" b="1" u="sng" dirty="0" smtClean="0"/>
              <a:t>Before and early 1960’s</a:t>
            </a:r>
          </a:p>
          <a:p>
            <a:r>
              <a:rPr lang="en-US" sz="1800" dirty="0" smtClean="0"/>
              <a:t>Waste burned in incinerators and combustion facilities (high temperatures burn waste more completely than in open </a:t>
            </a:r>
            <a:r>
              <a:rPr lang="en-US" sz="1800" dirty="0" smtClean="0"/>
              <a:t>burns)</a:t>
            </a:r>
          </a:p>
          <a:p>
            <a:r>
              <a:rPr lang="en-US" sz="1800" dirty="0" smtClean="0"/>
              <a:t>P</a:t>
            </a:r>
            <a:r>
              <a:rPr lang="en-US" sz="1800" dirty="0" smtClean="0"/>
              <a:t>rime </a:t>
            </a:r>
            <a:r>
              <a:rPr lang="en-US" sz="1800" dirty="0" smtClean="0"/>
              <a:t>sources of air </a:t>
            </a:r>
            <a:r>
              <a:rPr lang="en-US" sz="1800" dirty="0" smtClean="0"/>
              <a:t>pollution</a:t>
            </a:r>
            <a:endParaRPr lang="en-US" sz="1800" u="sng" dirty="0" smtClean="0"/>
          </a:p>
          <a:p>
            <a:pPr>
              <a:buNone/>
            </a:pPr>
            <a:r>
              <a:rPr lang="en-US" sz="1800" b="1" u="sng" dirty="0" smtClean="0"/>
              <a:t>1960’s and 1970’s</a:t>
            </a:r>
          </a:p>
          <a:p>
            <a:r>
              <a:rPr lang="en-US" sz="1800" dirty="0" smtClean="0"/>
              <a:t>Laws passed regulating air </a:t>
            </a:r>
            <a:r>
              <a:rPr lang="en-US" sz="1800" dirty="0" smtClean="0"/>
              <a:t>pollution</a:t>
            </a:r>
            <a:endParaRPr lang="en-US" sz="1800" dirty="0" smtClean="0"/>
          </a:p>
          <a:p>
            <a:pPr>
              <a:buNone/>
            </a:pPr>
            <a:r>
              <a:rPr lang="en-US" sz="1800" b="1" u="sng" dirty="0" smtClean="0"/>
              <a:t>1970’s</a:t>
            </a:r>
          </a:p>
          <a:p>
            <a:r>
              <a:rPr lang="en-US" sz="1800" dirty="0" smtClean="0"/>
              <a:t>Dumps converted to full operating landfills. </a:t>
            </a:r>
          </a:p>
          <a:p>
            <a:pPr>
              <a:buNone/>
            </a:pPr>
            <a:r>
              <a:rPr lang="en-US" sz="1800" b="1" u="sng" dirty="0" smtClean="0"/>
              <a:t>1988-2001</a:t>
            </a:r>
          </a:p>
          <a:p>
            <a:r>
              <a:rPr lang="en-US" sz="1800" dirty="0" smtClean="0"/>
              <a:t>Number of landfills decline from 8,000 to 1,858 </a:t>
            </a:r>
          </a:p>
          <a:p>
            <a:r>
              <a:rPr lang="en-US" sz="1800" dirty="0" smtClean="0"/>
              <a:t>Due to </a:t>
            </a:r>
            <a:r>
              <a:rPr lang="en-US" sz="1800" dirty="0" smtClean="0"/>
              <a:t>landfill </a:t>
            </a:r>
            <a:r>
              <a:rPr lang="en-US" sz="1800" dirty="0" smtClean="0"/>
              <a:t>size, recycling has increased, </a:t>
            </a:r>
            <a:r>
              <a:rPr lang="en-US" sz="1800" dirty="0" smtClean="0"/>
              <a:t>and regulations are tighter. 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Landfill – Design and Function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u="sng" dirty="0" smtClean="0"/>
              <a:t>Challenges of a </a:t>
            </a:r>
            <a:r>
              <a:rPr lang="en-US" sz="3600" u="sng" dirty="0" smtClean="0"/>
              <a:t>Landfill</a:t>
            </a:r>
            <a:endParaRPr lang="en-US" sz="2400" u="sng" dirty="0" smtClean="0"/>
          </a:p>
          <a:p>
            <a:r>
              <a:rPr lang="en-US" dirty="0" smtClean="0"/>
              <a:t> groundwater contamination from liquids produced in </a:t>
            </a:r>
            <a:r>
              <a:rPr lang="en-US" dirty="0" smtClean="0"/>
              <a:t>landfill</a:t>
            </a:r>
            <a:endParaRPr lang="en-US" dirty="0" smtClean="0"/>
          </a:p>
          <a:p>
            <a:r>
              <a:rPr lang="en-US" dirty="0" smtClean="0"/>
              <a:t> methane production from </a:t>
            </a:r>
            <a:r>
              <a:rPr lang="en-US" dirty="0" err="1" smtClean="0"/>
              <a:t>anerobic</a:t>
            </a:r>
            <a:r>
              <a:rPr lang="en-US" dirty="0" smtClean="0"/>
              <a:t> decomposition of </a:t>
            </a:r>
            <a:r>
              <a:rPr lang="en-US" dirty="0" smtClean="0"/>
              <a:t>trash</a:t>
            </a:r>
            <a:endParaRPr lang="en-US" dirty="0" smtClean="0"/>
          </a:p>
          <a:p>
            <a:r>
              <a:rPr lang="en-US" dirty="0" smtClean="0"/>
              <a:t>incomplete decomposition (newspapers in a landfill have been found to be up to 100 years old</a:t>
            </a:r>
            <a:r>
              <a:rPr lang="en-US" dirty="0" smtClean="0"/>
              <a:t>!)</a:t>
            </a:r>
            <a:endParaRPr lang="en-US" dirty="0" smtClean="0"/>
          </a:p>
          <a:p>
            <a:r>
              <a:rPr lang="en-US" dirty="0" smtClean="0"/>
              <a:t> as trash decomposes it compacts and settles causing landfills to </a:t>
            </a:r>
            <a:r>
              <a:rPr lang="en-US" dirty="0" smtClean="0"/>
              <a:t>sink</a:t>
            </a:r>
            <a:endParaRPr lang="en-US" dirty="0" smtClean="0"/>
          </a:p>
          <a:p>
            <a:r>
              <a:rPr lang="en-US" dirty="0" smtClean="0"/>
              <a:t> most neighborhoods oppose having a landfill built in their vicinity</a:t>
            </a:r>
          </a:p>
          <a:p>
            <a:pPr>
              <a:buFont typeface="Arial" charset="0"/>
              <a:buChar char="•"/>
            </a:pPr>
            <a:endParaRPr lang="en-US" sz="2000" b="1" dirty="0" smtClean="0">
              <a:solidFill>
                <a:srgbClr val="0070C0"/>
              </a:solidFill>
            </a:endParaRPr>
          </a:p>
          <a:p>
            <a:endParaRPr lang="en-US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ato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87438"/>
            <a:ext cx="1903413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13"/>
          <p:cNvSpPr txBox="1">
            <a:spLocks noChangeArrowheads="1"/>
          </p:cNvSpPr>
          <p:nvPr/>
        </p:nvSpPr>
        <p:spPr bwMode="auto">
          <a:xfrm>
            <a:off x="2286000" y="1066800"/>
            <a:ext cx="6629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7030A0"/>
                </a:solidFill>
              </a:rPr>
              <a:t>Daily Cover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At the end of each day, waste is covered with 6-12 inches of soil. </a:t>
            </a:r>
          </a:p>
          <a:p>
            <a:pPr>
              <a:buFont typeface="Arial" charset="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 reduces odors</a:t>
            </a:r>
          </a:p>
          <a:p>
            <a:pPr>
              <a:buFont typeface="Arial" charset="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 keeps litter from blowing away</a:t>
            </a:r>
          </a:p>
          <a:p>
            <a:pPr>
              <a:buFont typeface="Arial" charset="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 deters scavengers/animals/rodents</a:t>
            </a:r>
          </a:p>
          <a:p>
            <a:pPr>
              <a:buFont typeface="Arial" charset="0"/>
              <a:buChar char="•"/>
            </a:pPr>
            <a:endParaRPr lang="en-US" sz="1400" b="1" dirty="0">
              <a:solidFill>
                <a:srgbClr val="0070C0"/>
              </a:solidFill>
            </a:endParaRPr>
          </a:p>
          <a:p>
            <a:r>
              <a:rPr lang="en-US" sz="1600" b="1" u="sng" dirty="0">
                <a:solidFill>
                  <a:srgbClr val="7030A0"/>
                </a:solidFill>
              </a:rPr>
              <a:t>Waste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Waste is compacted in layers to reduce its volume.</a:t>
            </a:r>
          </a:p>
          <a:p>
            <a:endParaRPr lang="en-US" sz="1400" b="1" dirty="0">
              <a:solidFill>
                <a:srgbClr val="0070C0"/>
              </a:solidFill>
            </a:endParaRPr>
          </a:p>
          <a:p>
            <a:r>
              <a:rPr lang="en-US" sz="1600" b="1" u="sng" dirty="0">
                <a:solidFill>
                  <a:srgbClr val="7030A0"/>
                </a:solidFill>
              </a:rPr>
              <a:t>Sand/Gravel Layer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Collects </a:t>
            </a:r>
            <a:r>
              <a:rPr lang="en-US" sz="1400" b="1" dirty="0" smtClean="0">
                <a:solidFill>
                  <a:srgbClr val="0070C0"/>
                </a:solidFill>
              </a:rPr>
              <a:t>liquid </a:t>
            </a:r>
            <a:r>
              <a:rPr lang="en-US" sz="1400" b="1" dirty="0">
                <a:solidFill>
                  <a:srgbClr val="0070C0"/>
                </a:solidFill>
              </a:rPr>
              <a:t>produced from </a:t>
            </a:r>
            <a:r>
              <a:rPr lang="en-US" sz="1400" b="1" dirty="0" smtClean="0">
                <a:solidFill>
                  <a:srgbClr val="0070C0"/>
                </a:solidFill>
              </a:rPr>
              <a:t>waste  </a:t>
            </a:r>
            <a:r>
              <a:rPr lang="en-US" sz="1400" b="1" dirty="0">
                <a:solidFill>
                  <a:srgbClr val="0070C0"/>
                </a:solidFill>
              </a:rPr>
              <a:t>and funnels it to </a:t>
            </a:r>
            <a:r>
              <a:rPr lang="en-US" sz="1400" b="1" dirty="0" smtClean="0">
                <a:solidFill>
                  <a:srgbClr val="0070C0"/>
                </a:solidFill>
              </a:rPr>
              <a:t>the </a:t>
            </a:r>
            <a:r>
              <a:rPr lang="en-US" sz="1400" b="1" dirty="0" err="1" smtClean="0">
                <a:solidFill>
                  <a:srgbClr val="0070C0"/>
                </a:solidFill>
              </a:rPr>
              <a:t>leachate</a:t>
            </a:r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</a:rPr>
              <a:t>pipe </a:t>
            </a:r>
            <a:r>
              <a:rPr lang="en-US" sz="1400" b="1" dirty="0">
                <a:solidFill>
                  <a:srgbClr val="0070C0"/>
                </a:solidFill>
              </a:rPr>
              <a:t>system below.</a:t>
            </a:r>
          </a:p>
          <a:p>
            <a:endParaRPr lang="en-US" sz="1400" b="1" dirty="0">
              <a:solidFill>
                <a:srgbClr val="0070C0"/>
              </a:solidFill>
            </a:endParaRPr>
          </a:p>
          <a:p>
            <a:r>
              <a:rPr lang="en-US" sz="1600" b="1" u="sng" dirty="0" err="1">
                <a:solidFill>
                  <a:srgbClr val="7030A0"/>
                </a:solidFill>
              </a:rPr>
              <a:t>Leachate</a:t>
            </a:r>
            <a:r>
              <a:rPr lang="en-US" sz="1600" b="1" u="sng" dirty="0">
                <a:solidFill>
                  <a:srgbClr val="7030A0"/>
                </a:solidFill>
              </a:rPr>
              <a:t> Pipe System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Pipes collect </a:t>
            </a:r>
            <a:r>
              <a:rPr lang="en-US" sz="1400" b="1" dirty="0" err="1">
                <a:solidFill>
                  <a:srgbClr val="0070C0"/>
                </a:solidFill>
              </a:rPr>
              <a:t>leachate</a:t>
            </a:r>
            <a:r>
              <a:rPr lang="en-US" sz="1400" b="1" dirty="0">
                <a:solidFill>
                  <a:srgbClr val="0070C0"/>
                </a:solidFill>
              </a:rPr>
              <a:t> and pump it out of the landfill and to a water treatment plant, retention pond, or another proper method of disposal. </a:t>
            </a:r>
          </a:p>
          <a:p>
            <a:endParaRPr lang="en-US" sz="1400" b="1" dirty="0">
              <a:solidFill>
                <a:srgbClr val="0070C0"/>
              </a:solidFill>
            </a:endParaRPr>
          </a:p>
          <a:p>
            <a:r>
              <a:rPr lang="en-US" sz="1600" b="1" u="sng" dirty="0" err="1">
                <a:solidFill>
                  <a:srgbClr val="7030A0"/>
                </a:solidFill>
              </a:rPr>
              <a:t>Geomembrane</a:t>
            </a:r>
            <a:r>
              <a:rPr lang="en-US" sz="1600" b="1" u="sng" dirty="0">
                <a:solidFill>
                  <a:srgbClr val="7030A0"/>
                </a:solidFill>
              </a:rPr>
              <a:t> – Plastic Layer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A thick plastic layer lines the landfills and prevents </a:t>
            </a:r>
            <a:r>
              <a:rPr lang="en-US" sz="1400" b="1" dirty="0" err="1">
                <a:solidFill>
                  <a:srgbClr val="0070C0"/>
                </a:solidFill>
              </a:rPr>
              <a:t>leachate</a:t>
            </a:r>
            <a:r>
              <a:rPr lang="en-US" sz="1400" b="1" dirty="0">
                <a:solidFill>
                  <a:srgbClr val="0070C0"/>
                </a:solidFill>
              </a:rPr>
              <a:t> from entering the ground. The plastic is made from high-density polyethylene which is tough and impermeable.</a:t>
            </a:r>
          </a:p>
          <a:p>
            <a:endParaRPr lang="en-US" sz="1400" b="1" dirty="0">
              <a:solidFill>
                <a:srgbClr val="0070C0"/>
              </a:solidFill>
            </a:endParaRPr>
          </a:p>
          <a:p>
            <a:r>
              <a:rPr lang="en-US" sz="1600" b="1" u="sng" dirty="0">
                <a:solidFill>
                  <a:srgbClr val="7030A0"/>
                </a:solidFill>
              </a:rPr>
              <a:t>Clay Layer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Compacted </a:t>
            </a:r>
            <a:r>
              <a:rPr lang="en-US" sz="1400" b="1" dirty="0" smtClean="0">
                <a:solidFill>
                  <a:srgbClr val="0070C0"/>
                </a:solidFill>
              </a:rPr>
              <a:t>clay </a:t>
            </a:r>
            <a:r>
              <a:rPr lang="en-US" sz="1400" b="1" dirty="0">
                <a:solidFill>
                  <a:srgbClr val="0070C0"/>
                </a:solidFill>
              </a:rPr>
              <a:t>is first laid in the landfill space to form a barrier to prevent </a:t>
            </a:r>
            <a:r>
              <a:rPr lang="en-US" sz="1400" b="1" dirty="0" err="1">
                <a:solidFill>
                  <a:srgbClr val="0070C0"/>
                </a:solidFill>
              </a:rPr>
              <a:t>leachate</a:t>
            </a:r>
            <a:r>
              <a:rPr lang="en-US" sz="1400" b="1" dirty="0">
                <a:solidFill>
                  <a:srgbClr val="0070C0"/>
                </a:solidFill>
              </a:rPr>
              <a:t> leaks to protect the soil and hold the trash in place. Clay is used due to its moldable and impermeability qualities.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Anatomy of a Working Landfill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What do you know about </a:t>
            </a:r>
            <a:r>
              <a:rPr lang="en-US" sz="4000" b="1" dirty="0" smtClean="0">
                <a:solidFill>
                  <a:srgbClr val="00B050"/>
                </a:solidFill>
              </a:rPr>
              <a:t>recycling</a:t>
            </a:r>
            <a:r>
              <a:rPr lang="en-US" sz="4000" b="1" dirty="0" smtClean="0">
                <a:solidFill>
                  <a:srgbClr val="00B050"/>
                </a:solidFill>
              </a:rPr>
              <a:t>?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7" name="Picture 3" descr="C:\Documents and Settings\lpaulk\Local Settings\Temporary Internet Files\Content.IE5\L1ZZI2OO\MC900440104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6127" y="2358419"/>
            <a:ext cx="2831746" cy="3009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637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rgbClr val="00B050"/>
                </a:solidFill>
              </a:rPr>
              <a:t>Recycling</a:t>
            </a:r>
            <a:endParaRPr lang="en-US" sz="5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Re-processing </a:t>
            </a:r>
            <a:r>
              <a:rPr lang="en-US" sz="4400" dirty="0" smtClean="0"/>
              <a:t>material </a:t>
            </a:r>
            <a:r>
              <a:rPr lang="en-US" sz="4400" dirty="0" smtClean="0"/>
              <a:t>to make another product</a:t>
            </a:r>
            <a:endParaRPr lang="en-US" sz="4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4038600" cy="332293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392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What do you know about </a:t>
            </a:r>
            <a:r>
              <a:rPr lang="en-US" b="1" dirty="0" smtClean="0">
                <a:solidFill>
                  <a:srgbClr val="00B050"/>
                </a:solidFill>
              </a:rPr>
              <a:t>reusing? </a:t>
            </a:r>
            <a:endParaRPr lang="en-US" dirty="0"/>
          </a:p>
        </p:txBody>
      </p:sp>
      <p:pic>
        <p:nvPicPr>
          <p:cNvPr id="7" name="Picture 3" descr="C:\Documents and Settings\lpaulk\Local Settings\Temporary Internet Files\Content.IE5\L1ZZI2OO\MC900440104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6127" y="2358419"/>
            <a:ext cx="2831746" cy="3009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38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5000" b="1" dirty="0" smtClean="0">
                <a:solidFill>
                  <a:srgbClr val="00B050"/>
                </a:solidFill>
              </a:rPr>
              <a:t>Reusing</a:t>
            </a:r>
            <a:endParaRPr lang="en-US" sz="50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4038600" cy="2958921"/>
          </a:xfrm>
          <a:ln w="38100">
            <a:solidFill>
              <a:srgbClr val="00B050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Use product in  original form, but in </a:t>
            </a:r>
            <a:r>
              <a:rPr lang="en-US" sz="4400" spc="-160" dirty="0" smtClean="0"/>
              <a:t>new way. </a:t>
            </a:r>
          </a:p>
        </p:txBody>
      </p:sp>
    </p:spTree>
    <p:extLst>
      <p:ext uri="{BB962C8B-B14F-4D97-AF65-F5344CB8AC3E}">
        <p14:creationId xmlns="" xmlns:p14="http://schemas.microsoft.com/office/powerpoint/2010/main" val="42173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What do you know about </a:t>
            </a:r>
            <a:r>
              <a:rPr lang="en-US" b="1" dirty="0" smtClean="0">
                <a:solidFill>
                  <a:srgbClr val="00B050"/>
                </a:solidFill>
              </a:rPr>
              <a:t>reducing</a:t>
            </a:r>
            <a:r>
              <a:rPr lang="en-US" b="1" dirty="0" smtClean="0">
                <a:solidFill>
                  <a:srgbClr val="00B050"/>
                </a:solidFill>
              </a:rPr>
              <a:t>?</a:t>
            </a:r>
            <a:endParaRPr lang="en-US" dirty="0"/>
          </a:p>
        </p:txBody>
      </p:sp>
      <p:pic>
        <p:nvPicPr>
          <p:cNvPr id="7" name="Picture 3" descr="C:\Documents and Settings\lpaulk\Local Settings\Temporary Internet Files\Content.IE5\L1ZZI2OO\MC900440104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6127" y="2358419"/>
            <a:ext cx="2831746" cy="3009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94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rgbClr val="00B050"/>
                </a:solidFill>
              </a:rPr>
              <a:t>Reducing</a:t>
            </a:r>
            <a:endParaRPr lang="en-US" sz="5000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Reduced (or more efficient) consumer use of </a:t>
            </a:r>
            <a:r>
              <a:rPr lang="en-US" sz="4400" dirty="0" smtClean="0"/>
              <a:t>materials</a:t>
            </a:r>
            <a:endParaRPr lang="en-US" sz="4400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81355"/>
            <a:ext cx="4038600" cy="356365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8070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rgbClr val="00B050"/>
                </a:solidFill>
              </a:rPr>
              <a:t>Reducing</a:t>
            </a:r>
            <a:endParaRPr lang="en-US" sz="5000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Reduced material </a:t>
            </a:r>
            <a:r>
              <a:rPr lang="en-US" sz="4400" dirty="0" smtClean="0"/>
              <a:t>use </a:t>
            </a:r>
            <a:r>
              <a:rPr lang="en-US" sz="4400" dirty="0" smtClean="0"/>
              <a:t>in product </a:t>
            </a:r>
            <a:r>
              <a:rPr lang="en-US" sz="4400" dirty="0" smtClean="0"/>
              <a:t>manufacture</a:t>
            </a:r>
            <a:endParaRPr lang="en-US" sz="4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24200"/>
            <a:ext cx="6858000" cy="3429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180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rgbClr val="00B050"/>
                </a:solidFill>
              </a:rPr>
              <a:t>Reducing</a:t>
            </a:r>
            <a:endParaRPr lang="en-US" sz="5000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 smtClean="0"/>
              <a:t>Decreased toxicity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79697"/>
            <a:ext cx="4724400" cy="464060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052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23328</TotalTime>
  <Words>591</Words>
  <Application>Microsoft Office PowerPoint</Application>
  <PresentationFormat>On-screen Show (4:3)</PresentationFormat>
  <Paragraphs>86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Recycling, Reusing, Reducing:  What’s the difference?</vt:lpstr>
      <vt:lpstr>What do you know about recycling?</vt:lpstr>
      <vt:lpstr>Recycling</vt:lpstr>
      <vt:lpstr>What do you know about reusing? </vt:lpstr>
      <vt:lpstr>Reusing</vt:lpstr>
      <vt:lpstr>What do you know about reducing?</vt:lpstr>
      <vt:lpstr>Reducing</vt:lpstr>
      <vt:lpstr>Reducing</vt:lpstr>
      <vt:lpstr>Reducing</vt:lpstr>
      <vt:lpstr>Reducing</vt:lpstr>
      <vt:lpstr>Reduction</vt:lpstr>
      <vt:lpstr>Reduce, Reuse, Recycle</vt:lpstr>
      <vt:lpstr>Where Does Our Trash Go?</vt:lpstr>
      <vt:lpstr>Dump vs. Landfill</vt:lpstr>
      <vt:lpstr>U.S. History of Landfills</vt:lpstr>
      <vt:lpstr>Landfill – Design and Function</vt:lpstr>
      <vt:lpstr>Anatomy of a Working Landfill</vt:lpstr>
    </vt:vector>
  </TitlesOfParts>
  <Company>College of Natural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Salterberg</dc:creator>
  <cp:lastModifiedBy>LPaulk</cp:lastModifiedBy>
  <cp:revision>129</cp:revision>
  <cp:lastPrinted>2013-01-23T21:10:20Z</cp:lastPrinted>
  <dcterms:created xsi:type="dcterms:W3CDTF">2012-12-13T17:12:43Z</dcterms:created>
  <dcterms:modified xsi:type="dcterms:W3CDTF">2014-12-09T22:26:44Z</dcterms:modified>
</cp:coreProperties>
</file>