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56" r:id="rId16"/>
    <p:sldId id="257" r:id="rId17"/>
    <p:sldId id="258" r:id="rId18"/>
    <p:sldId id="272" r:id="rId19"/>
    <p:sldId id="259" r:id="rId20"/>
    <p:sldId id="271" r:id="rId21"/>
    <p:sldId id="260" r:id="rId22"/>
    <p:sldId id="273" r:id="rId23"/>
    <p:sldId id="261" r:id="rId24"/>
    <p:sldId id="269" r:id="rId25"/>
    <p:sldId id="270" r:id="rId26"/>
    <p:sldId id="274" r:id="rId27"/>
    <p:sldId id="263" r:id="rId28"/>
    <p:sldId id="275" r:id="rId29"/>
    <p:sldId id="265" r:id="rId30"/>
    <p:sldId id="266" r:id="rId31"/>
    <p:sldId id="267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6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445B0D-3FE0-468B-A878-03216D067482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490B55-8373-48D0-A928-47B718E7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B0D-3FE0-468B-A878-03216D067482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0B55-8373-48D0-A928-47B718E7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B0D-3FE0-468B-A878-03216D067482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0B55-8373-48D0-A928-47B718E7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B0D-3FE0-468B-A878-03216D067482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0B55-8373-48D0-A928-47B718E7B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B0D-3FE0-468B-A878-03216D067482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0B55-8373-48D0-A928-47B718E7B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B0D-3FE0-468B-A878-03216D067482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0B55-8373-48D0-A928-47B718E7B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B0D-3FE0-468B-A878-03216D067482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0B55-8373-48D0-A928-47B718E7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B0D-3FE0-468B-A878-03216D067482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0B55-8373-48D0-A928-47B718E7B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B0D-3FE0-468B-A878-03216D067482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0B55-8373-48D0-A928-47B718E7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C445B0D-3FE0-468B-A878-03216D067482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0B55-8373-48D0-A928-47B718E7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445B0D-3FE0-468B-A878-03216D067482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490B55-8373-48D0-A928-47B718E7B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445B0D-3FE0-468B-A878-03216D067482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490B55-8373-48D0-A928-47B718E7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OGPBnfoKE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ccblog.org/wp-content/uploads/2011/02/mississippi.jp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TOi4sf9u3VlWj3pqjdiJp1UWHdFGBEoCAy1C2hwgE3i9G74BXU8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5791200" cy="2590800"/>
          </a:xfrm>
          <a:solidFill>
            <a:srgbClr val="00B050">
              <a:alpha val="65881"/>
            </a:srgbClr>
          </a:solidFill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2800"/>
              <a:t>What runs but never walks,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800"/>
              <a:t>Has a mouth but never talks,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800"/>
              <a:t>Has a bed but never sleeps,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800"/>
              <a:t>Has a head but never weeps?</a:t>
            </a:r>
          </a:p>
        </p:txBody>
      </p:sp>
    </p:spTree>
    <p:extLst>
      <p:ext uri="{BB962C8B-B14F-4D97-AF65-F5344CB8AC3E}">
        <p14:creationId xmlns:p14="http://schemas.microsoft.com/office/powerpoint/2010/main" val="368311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Gradient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slope or steepness of a stream channel</a:t>
            </a:r>
          </a:p>
          <a:p>
            <a:pPr eaLnBrk="1" hangingPunct="1"/>
            <a:r>
              <a:rPr lang="en-US" altLang="en-US"/>
              <a:t>Usually expressed as the vertical drop of a stream over a certain distance (change in elevation)</a:t>
            </a:r>
          </a:p>
        </p:txBody>
      </p:sp>
      <p:pic>
        <p:nvPicPr>
          <p:cNvPr id="14340" name="Picture 5" descr="http://iws.collin.edu/biopage/faculty/mcculloch/2406/Notes/Aquatic%20Ecosystems/Lotic/images/Gradi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4628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81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Discharge of a Stream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volume of water flowing past a certain point in a given unit of time</a:t>
            </a:r>
          </a:p>
          <a:p>
            <a:pPr eaLnBrk="1" hangingPunct="1"/>
            <a:r>
              <a:rPr lang="en-US" altLang="en-US"/>
              <a:t>Usually measured in cubic meters per second</a:t>
            </a:r>
          </a:p>
        </p:txBody>
      </p:sp>
      <p:pic>
        <p:nvPicPr>
          <p:cNvPr id="15364" name="Picture 5" descr="http://4.bp.blogspot.com/-LB1InK4rHvc/UbE0TeYihNI/AAAAAAAABEk/Cc4s-zGLtf4/s1600/disch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572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73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b="1"/>
              <a:t>What are the top 10 river discharges in the world?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 1.  Amazon . . . . . . . . . . . 	175,000 cubic feet per second</a:t>
            </a:r>
          </a:p>
          <a:p>
            <a:r>
              <a:rPr lang="en-US" altLang="en-US" sz="2400"/>
              <a:t>2.  Congo. . . . . . . . . . . . . 	39,000</a:t>
            </a:r>
          </a:p>
          <a:p>
            <a:r>
              <a:rPr lang="en-US" altLang="en-US" sz="2400"/>
              <a:t>3.  Yangtze. . . . . . . . . . . . 	32,190</a:t>
            </a:r>
          </a:p>
          <a:p>
            <a:r>
              <a:rPr lang="en-US" altLang="en-US" sz="2400"/>
              <a:t>4.  Plata-Parana-Grande. 	22,900</a:t>
            </a:r>
          </a:p>
          <a:p>
            <a:r>
              <a:rPr lang="en-US" altLang="en-US" sz="2400"/>
              <a:t>5.  Brahmaputra. . . . . . . .	19,200</a:t>
            </a:r>
          </a:p>
          <a:p>
            <a:r>
              <a:rPr lang="en-US" altLang="en-US" sz="2400"/>
              <a:t>6.  Orinoco. . . . . . . . . . . .	18,000</a:t>
            </a:r>
          </a:p>
          <a:p>
            <a:r>
              <a:rPr lang="en-US" altLang="en-US" sz="2400"/>
              <a:t>7.  Yenisey. . . . . . . . . . . . .	18,000</a:t>
            </a:r>
          </a:p>
          <a:p>
            <a:r>
              <a:rPr lang="en-US" altLang="en-US" sz="2400"/>
              <a:t>8.  Missouri-Mississippi. 	17,270</a:t>
            </a:r>
          </a:p>
          <a:p>
            <a:r>
              <a:rPr lang="en-US" altLang="en-US" sz="2400"/>
              <a:t>9.  Lena. . . . . . . . . . . . . . .	16,100</a:t>
            </a:r>
          </a:p>
          <a:p>
            <a:r>
              <a:rPr lang="en-US" altLang="en-US" sz="2400"/>
              <a:t>10. Zambezi. . . . . . . . . . . 	16,000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/>
              <a:t>Stream Load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8"/>
          </a:xfrm>
        </p:spPr>
        <p:txBody>
          <a:bodyPr/>
          <a:lstStyle/>
          <a:p>
            <a:r>
              <a:rPr lang="en-US" altLang="en-US" dirty="0"/>
              <a:t>Stream load is the solid matter carried by a stream.</a:t>
            </a:r>
          </a:p>
          <a:p>
            <a:r>
              <a:rPr lang="en-US" altLang="en-US" dirty="0"/>
              <a:t>Erosion removes mineral material from the stream banks adding this material to the regular flow of water. </a:t>
            </a:r>
          </a:p>
          <a:p>
            <a:endParaRPr lang="en-US" altLang="en-US" dirty="0"/>
          </a:p>
        </p:txBody>
      </p:sp>
      <p:pic>
        <p:nvPicPr>
          <p:cNvPr id="17412" name="Picture 6" descr="http://1.bp.blogspot.com/-MGv29Z0-8S4/TxFx5miZEvI/AAAAAAAAHPg/op-S37rtH9g/s1600/erosion+anim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9"/>
          <a:stretch/>
        </p:blipFill>
        <p:spPr bwMode="auto">
          <a:xfrm>
            <a:off x="996950" y="3577087"/>
            <a:ext cx="7150100" cy="326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6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altLang="en-US"/>
              <a:t>Stream load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3434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Higher stream velocity equals higher stream load capacity—streams that move fast erode more and carry more sediment.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18436" name="Picture 2" descr="http://strayoutdoors.com/wp-content/uploads/riverflow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828800"/>
            <a:ext cx="44577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469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Stream Erosion and Deposition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648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Sediment is deposited in a stream when there is a </a:t>
            </a:r>
            <a:r>
              <a:rPr lang="en-US" sz="2800" u="sng" dirty="0"/>
              <a:t>decrease</a:t>
            </a:r>
            <a:r>
              <a:rPr lang="en-US" sz="2800" dirty="0"/>
              <a:t> in the speed of the water.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Speed may decrease because of: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700" dirty="0"/>
              <a:t>Change in gradient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700" dirty="0"/>
              <a:t>Bed widening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700" dirty="0"/>
              <a:t>Obstructions</a:t>
            </a:r>
          </a:p>
          <a:p>
            <a:pPr marL="850392" lvl="1" indent="-457200">
              <a:buFont typeface="+mj-lt"/>
              <a:buAutoNum type="arabicPeriod"/>
            </a:pPr>
            <a:endParaRPr lang="en-US" sz="2700" dirty="0"/>
          </a:p>
          <a:p>
            <a:pPr marL="594360" indent="-457200"/>
            <a:r>
              <a:rPr lang="en-US" dirty="0"/>
              <a:t>Stream deposition can create landforms or change the river valley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1143000"/>
          </a:xfrm>
        </p:spPr>
        <p:txBody>
          <a:bodyPr>
            <a:noAutofit/>
          </a:bodyPr>
          <a:lstStyle/>
          <a:p>
            <a:pPr lvl="0"/>
            <a:r>
              <a:rPr lang="en-US" sz="3700" dirty="0"/>
              <a:t>Sediment Deposition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83163"/>
          </a:xfrm>
        </p:spPr>
        <p:txBody>
          <a:bodyPr/>
          <a:lstStyle/>
          <a:p>
            <a:pPr lvl="0"/>
            <a:r>
              <a:rPr lang="en-US" sz="2800" dirty="0"/>
              <a:t>Alluvial fan – sloping fan shaped deposit of sediments </a:t>
            </a:r>
          </a:p>
          <a:p>
            <a:pPr lvl="1"/>
            <a:r>
              <a:rPr lang="en-US" sz="2400"/>
              <a:t>Occurs </a:t>
            </a:r>
            <a:r>
              <a:rPr lang="en-US" sz="2400" dirty="0"/>
              <a:t>where a stream descending a steep slope reaches flat land.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Alluvial Fan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http://pages.uoregon.edu/millerm/Dep-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4305300" cy="2847976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9/92/AlluvialFanLakeLouise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30530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Natural Levees - raised river banks caused by flooding. </a:t>
            </a:r>
          </a:p>
          <a:p>
            <a:r>
              <a:rPr lang="en-US" dirty="0"/>
              <a:t>Artificial Levees - an embankment built to prevent the overflow of a river.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Levees</a:t>
            </a:r>
          </a:p>
        </p:txBody>
      </p:sp>
      <p:pic>
        <p:nvPicPr>
          <p:cNvPr id="1026" name="Picture 2" descr="http://www.geography.learnontheinternet.co.uk/images/rivers/levee_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14675"/>
            <a:ext cx="4543425" cy="3743325"/>
          </a:xfrm>
          <a:prstGeom prst="rect">
            <a:avLst/>
          </a:prstGeom>
          <a:noFill/>
        </p:spPr>
      </p:pic>
      <p:pic>
        <p:nvPicPr>
          <p:cNvPr id="1028" name="Picture 4" descr="http://artofteachingscience.org/katrina/_Media/pastedgraphic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07252"/>
            <a:ext cx="4267200" cy="4050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Floodplain: part of the valley floor covered with water during a flood</a:t>
            </a:r>
          </a:p>
          <a:p>
            <a:pPr lvl="0"/>
            <a:r>
              <a:rPr lang="en-US" b="1" dirty="0"/>
              <a:t>A floodplain forms where a stream cuts mainly side to side</a:t>
            </a:r>
          </a:p>
          <a:p>
            <a:pPr lvl="0"/>
            <a:r>
              <a:rPr lang="en-US" dirty="0"/>
              <a:t>Sediment is deposited making flood plains fertile.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Floodplain</a:t>
            </a:r>
          </a:p>
        </p:txBody>
      </p:sp>
      <p:pic>
        <p:nvPicPr>
          <p:cNvPr id="10" name="Content Placeholder 3" descr="Nile_Flood_plain_limits_(2009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093514"/>
            <a:ext cx="4648200" cy="30980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0200" y="5486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Nile River Floodplain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River Basics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1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Artificial levees</a:t>
            </a:r>
          </a:p>
          <a:p>
            <a:r>
              <a:rPr lang="en-US" dirty="0"/>
              <a:t>Flood insurance if you own a home in a high-risk area</a:t>
            </a:r>
          </a:p>
          <a:p>
            <a:r>
              <a:rPr lang="en-US" dirty="0"/>
              <a:t>Be prepared to evacuate if need be</a:t>
            </a:r>
          </a:p>
          <a:p>
            <a:r>
              <a:rPr lang="en-US" dirty="0"/>
              <a:t>Limit floodplain development</a:t>
            </a:r>
          </a:p>
          <a:p>
            <a:endParaRPr lang="en-US" dirty="0"/>
          </a:p>
          <a:p>
            <a:r>
              <a:rPr lang="en-US" b="1" dirty="0"/>
              <a:t>Why limit floodplain development?</a:t>
            </a:r>
          </a:p>
          <a:p>
            <a:pPr lvl="1"/>
            <a:r>
              <a:rPr lang="en-US" b="1" dirty="0"/>
              <a:t>Allows floodplains to absorb floodwaters</a:t>
            </a:r>
          </a:p>
          <a:p>
            <a:pPr lvl="1"/>
            <a:r>
              <a:rPr lang="en-US" b="1" dirty="0"/>
              <a:t>Prevents structures from being put in harms 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Precautions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Meanders – curves in a river caused by an obstruction; </a:t>
            </a:r>
          </a:p>
          <a:p>
            <a:pPr lvl="1"/>
            <a:r>
              <a:rPr lang="en-US" dirty="0"/>
              <a:t>Erosion occurs on outside of a bend </a:t>
            </a:r>
          </a:p>
          <a:p>
            <a:pPr lvl="1"/>
            <a:r>
              <a:rPr lang="en-US" dirty="0"/>
              <a:t>Deposition occurs on the inside of a bend.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Meander</a:t>
            </a:r>
          </a:p>
        </p:txBody>
      </p:sp>
      <p:pic>
        <p:nvPicPr>
          <p:cNvPr id="8194" name="Picture 2" descr="http://www.mrtyrrell.com/Meander.proces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00400"/>
            <a:ext cx="4280822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en-US" sz="2800" dirty="0"/>
              <a:t>Oxbow Lake – crescent shaped body of water resulting when a part of a meander is cut off and abandoned by the river.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Oxbow Lake</a:t>
            </a:r>
          </a:p>
        </p:txBody>
      </p:sp>
      <p:pic>
        <p:nvPicPr>
          <p:cNvPr id="5" name="Picture 2" descr="http://www.daviddarling.info/images/oxbow_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665422"/>
            <a:ext cx="3200400" cy="3959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lasfaculty.ucdenver.edu/callen/1202/Landscapes/Fluvial/OxbowLakeKe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Stages of development of a river: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Young river- V-shaped channel with steep sides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Mature river: U-shaped channel with more sloping sides and some meanders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Old river: flatter U-shaped channel with sloping sides, lots of meanders, and oxbow lakes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96"/>
            <a:ext cx="4194340" cy="314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04800"/>
            <a:ext cx="464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0"/>
            <a:r>
              <a:rPr lang="en-US" sz="2800" dirty="0"/>
              <a:t>Delta – </a:t>
            </a:r>
            <a:r>
              <a:rPr lang="en-US" sz="2800" b="1" dirty="0"/>
              <a:t>depositional feature of built up sediment that forms where a stream enters a lake or ocean</a:t>
            </a:r>
          </a:p>
          <a:p>
            <a:pPr lvl="1"/>
            <a:r>
              <a:rPr lang="en-US" sz="2400" dirty="0"/>
              <a:t>Occurs because the water slows down as it is emptied into another body of water.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</a:t>
            </a:r>
          </a:p>
        </p:txBody>
      </p:sp>
      <p:pic>
        <p:nvPicPr>
          <p:cNvPr id="4" name="Picture 2" descr="http://upload.wikimedia.org/wikipedia/commons/d/de/Nile_River_and_delta_from_orb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76600"/>
            <a:ext cx="4356709" cy="3421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4724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Nile River Delta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ssissippi-del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22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273050"/>
            <a:ext cx="4114800" cy="2470150"/>
          </a:xfrm>
        </p:spPr>
        <p:txBody>
          <a:bodyPr>
            <a:noAutofit/>
          </a:bodyPr>
          <a:lstStyle/>
          <a:p>
            <a:r>
              <a:rPr lang="en-US" sz="4000" dirty="0"/>
              <a:t>Dam - a barrier to obstruct the flow of water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3505200"/>
            <a:ext cx="4040188" cy="1880857"/>
          </a:xfrm>
        </p:spPr>
        <p:txBody>
          <a:bodyPr>
            <a:normAutofit/>
          </a:bodyPr>
          <a:lstStyle/>
          <a:p>
            <a:r>
              <a:rPr lang="en-US" b="1" dirty="0"/>
              <a:t>Storage place for water</a:t>
            </a:r>
          </a:p>
          <a:p>
            <a:r>
              <a:rPr lang="en-US" dirty="0"/>
              <a:t>Hydroelectric power</a:t>
            </a:r>
          </a:p>
          <a:p>
            <a:r>
              <a:rPr lang="en-US" dirty="0"/>
              <a:t>Recreational facilities</a:t>
            </a:r>
          </a:p>
          <a:p>
            <a:r>
              <a:rPr lang="en-US" dirty="0"/>
              <a:t>Irrigation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2414257"/>
          </a:xfrm>
        </p:spPr>
        <p:txBody>
          <a:bodyPr/>
          <a:lstStyle/>
          <a:p>
            <a:r>
              <a:rPr lang="en-US" dirty="0"/>
              <a:t>Increase accumulation of sediment in water</a:t>
            </a:r>
          </a:p>
          <a:p>
            <a:r>
              <a:rPr lang="en-US" dirty="0"/>
              <a:t>Expensive to build</a:t>
            </a:r>
          </a:p>
          <a:p>
            <a:r>
              <a:rPr lang="en-US" dirty="0"/>
              <a:t>Destruction of natural habitat for plants and animals</a:t>
            </a:r>
          </a:p>
        </p:txBody>
      </p:sp>
      <p:pic>
        <p:nvPicPr>
          <p:cNvPr id="30726" name="Picture 6" descr="A pie chart showing the breakdown of the purpose/use for dams for Recreation (38.4%), Flood Control (17.7%), Fire and Farm Ponds (17.1%), Irrigation (11.0%), Tailings &amp; Other (8.0%), Undetermined (3.8%), Hydroelectric (2.9%), Debris Control (0.8%), Navigation (0.4%). Source: National Inventory of Dams, February 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3465928" cy="298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largest-dam-in-the-world-Three-Gorges-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60960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Three Gorges Dam on the Yangtze River in China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River Basics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Rivers and Streams are areas where the water table meets the earth’s surface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6197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19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hree-gorges-dam-ch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524001" y="-1524000"/>
            <a:ext cx="6096000" cy="9144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6096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Three Gorges Dam – largest hydroelectric in the world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St. Francis Dam Disaster - 1926</a:t>
            </a:r>
          </a:p>
        </p:txBody>
      </p:sp>
      <p:pic>
        <p:nvPicPr>
          <p:cNvPr id="3" name="Picture 2" descr="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3733800" cy="6019800"/>
          </a:xfrm>
          <a:prstGeom prst="rect">
            <a:avLst/>
          </a:prstGeom>
        </p:spPr>
      </p:pic>
      <p:pic>
        <p:nvPicPr>
          <p:cNvPr id="4" name="Picture 3" descr="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1504" y="838200"/>
            <a:ext cx="5422496" cy="3581400"/>
          </a:xfrm>
          <a:prstGeom prst="rect">
            <a:avLst/>
          </a:prstGeom>
        </p:spPr>
      </p:pic>
      <p:pic>
        <p:nvPicPr>
          <p:cNvPr id="6146" name="Picture 2" descr="http://timemarcheson.files.wordpress.com/2013/03/st-francis-dam.jpg"/>
          <p:cNvPicPr>
            <a:picLocks noChangeAspect="1" noChangeArrowheads="1"/>
          </p:cNvPicPr>
          <p:nvPr/>
        </p:nvPicPr>
        <p:blipFill>
          <a:blip r:embed="rId4" cstate="print"/>
          <a:srcRect l="3389" b="20355"/>
          <a:stretch>
            <a:fillRect/>
          </a:stretch>
        </p:blipFill>
        <p:spPr bwMode="auto">
          <a:xfrm>
            <a:off x="3733800" y="3876675"/>
            <a:ext cx="5410200" cy="298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Failure of Teton Dam - 1976</a:t>
            </a:r>
          </a:p>
        </p:txBody>
      </p:sp>
      <p:pic>
        <p:nvPicPr>
          <p:cNvPr id="3" name="Picture 2" descr="Failure of Teton 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82296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6172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https://www.youtube.com/watch?v=cdOGPBnfoKE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Headwaters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Beginning of a river</a:t>
            </a:r>
          </a:p>
          <a:p>
            <a:pPr eaLnBrk="1" hangingPunct="1"/>
            <a:r>
              <a:rPr lang="en-US" altLang="en-US"/>
              <a:t>Usually found in the mountains</a:t>
            </a:r>
          </a:p>
          <a:p>
            <a:pPr eaLnBrk="1" hangingPunct="1"/>
            <a:r>
              <a:rPr lang="en-US" altLang="en-US"/>
              <a:t>Runoff from mountains flow into valleys, valleys become saturated</a:t>
            </a:r>
          </a:p>
          <a:p>
            <a:pPr eaLnBrk="1" hangingPunct="1"/>
            <a:r>
              <a:rPr lang="en-US" altLang="en-US"/>
              <a:t>Flows to lowest point</a:t>
            </a:r>
          </a:p>
        </p:txBody>
      </p:sp>
      <p:pic>
        <p:nvPicPr>
          <p:cNvPr id="8196" name="Picture 5" descr="The Mississippi River headwat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85" y="28956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38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Tributaries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Smaller rivers that feed into a big river</a:t>
            </a:r>
          </a:p>
          <a:p>
            <a:pPr eaLnBrk="1" hangingPunct="1"/>
            <a:r>
              <a:rPr lang="en-US" altLang="en-US"/>
              <a:t>More found in mountains than on flat land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35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Mouth	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Where the river flows into a larger body of water (lake, ocean, another river)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49580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01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Rivers and Streams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eaLnBrk="1" hangingPunct="1"/>
            <a:r>
              <a:rPr lang="en-US" altLang="en-US" dirty="0"/>
              <a:t>Watershed/River Basin/Drainage Basin: </a:t>
            </a:r>
            <a:r>
              <a:rPr lang="en-US" altLang="en-US" b="1" dirty="0"/>
              <a:t>A region of land that contributes water to a stream or river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1268" name="Picture 5" descr="interactive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2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Divide</a:t>
            </a:r>
            <a:br>
              <a:rPr lang="en-US" dirty="0"/>
            </a:br>
            <a:endParaRPr lang="en-US" dirty="0"/>
          </a:p>
        </p:txBody>
      </p:sp>
      <p:pic>
        <p:nvPicPr>
          <p:cNvPr id="12291" name="Content Placeholder 3" descr="ContinentalDivid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532" y="3352800"/>
            <a:ext cx="3565525" cy="3041650"/>
          </a:xfrm>
        </p:spPr>
      </p:pic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4038600" cy="4435475"/>
          </a:xfrm>
        </p:spPr>
        <p:txBody>
          <a:bodyPr/>
          <a:lstStyle/>
          <a:p>
            <a:r>
              <a:rPr lang="en-US" altLang="en-US" b="1" dirty="0"/>
              <a:t>Divide - boundaries that separate streams of adjacent watersheds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83" y="3140075"/>
            <a:ext cx="484981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64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Channel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The course the water in a river or stream follows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7818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037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787</TotalTime>
  <Words>639</Words>
  <Application>Microsoft Office PowerPoint</Application>
  <PresentationFormat>On-screen Show (4:3)</PresentationFormat>
  <Paragraphs>106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Lucida Sans Unicode</vt:lpstr>
      <vt:lpstr>Verdana</vt:lpstr>
      <vt:lpstr>Wingdings 2</vt:lpstr>
      <vt:lpstr>Wingdings 3</vt:lpstr>
      <vt:lpstr>Concourse</vt:lpstr>
      <vt:lpstr>PowerPoint Presentation</vt:lpstr>
      <vt:lpstr>River Basics</vt:lpstr>
      <vt:lpstr>River Basics</vt:lpstr>
      <vt:lpstr>Headwaters</vt:lpstr>
      <vt:lpstr>Tributaries</vt:lpstr>
      <vt:lpstr>Mouth </vt:lpstr>
      <vt:lpstr>Rivers and Streams</vt:lpstr>
      <vt:lpstr>Divide </vt:lpstr>
      <vt:lpstr>Channel</vt:lpstr>
      <vt:lpstr>Gradient</vt:lpstr>
      <vt:lpstr>Discharge of a Stream</vt:lpstr>
      <vt:lpstr>PowerPoint Presentation</vt:lpstr>
      <vt:lpstr>Stream Load</vt:lpstr>
      <vt:lpstr>Stream load</vt:lpstr>
      <vt:lpstr>Stream Erosion and Deposition</vt:lpstr>
      <vt:lpstr>Sediment Deposition</vt:lpstr>
      <vt:lpstr>Alluvial Fan </vt:lpstr>
      <vt:lpstr>Levees</vt:lpstr>
      <vt:lpstr>Floodplain</vt:lpstr>
      <vt:lpstr>Flooding Precautions</vt:lpstr>
      <vt:lpstr>Meander</vt:lpstr>
      <vt:lpstr>Oxbow Lake</vt:lpstr>
      <vt:lpstr>PowerPoint Presentation</vt:lpstr>
      <vt:lpstr>Stages of development of a river:</vt:lpstr>
      <vt:lpstr>PowerPoint Presentation</vt:lpstr>
      <vt:lpstr>Delta</vt:lpstr>
      <vt:lpstr>PowerPoint Presentation</vt:lpstr>
      <vt:lpstr>Dam - a barrier to obstruct the flow of water</vt:lpstr>
      <vt:lpstr>PowerPoint Presentation</vt:lpstr>
      <vt:lpstr>PowerPoint Presentation</vt:lpstr>
      <vt:lpstr>St. Francis Dam Disaster - 1926</vt:lpstr>
      <vt:lpstr>Failure of Teton Dam - 1976</vt:lpstr>
    </vt:vector>
  </TitlesOfParts>
  <Company>Wake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Lydia Paulk</cp:lastModifiedBy>
  <cp:revision>53</cp:revision>
  <dcterms:created xsi:type="dcterms:W3CDTF">2010-10-11T10:48:40Z</dcterms:created>
  <dcterms:modified xsi:type="dcterms:W3CDTF">2016-03-02T03:16:19Z</dcterms:modified>
</cp:coreProperties>
</file>