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71" r:id="rId9"/>
    <p:sldId id="265" r:id="rId10"/>
    <p:sldId id="266" r:id="rId11"/>
    <p:sldId id="272" r:id="rId12"/>
    <p:sldId id="273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96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2E71-4DB0-453C-9935-C13FFAC91267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D561-5365-4A98-B5E4-17A4A5030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2E71-4DB0-453C-9935-C13FFAC91267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D561-5365-4A98-B5E4-17A4A5030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2E71-4DB0-453C-9935-C13FFAC91267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D561-5365-4A98-B5E4-17A4A5030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2E71-4DB0-453C-9935-C13FFAC91267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D561-5365-4A98-B5E4-17A4A5030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2E71-4DB0-453C-9935-C13FFAC91267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D561-5365-4A98-B5E4-17A4A5030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2E71-4DB0-453C-9935-C13FFAC91267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D561-5365-4A98-B5E4-17A4A5030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2E71-4DB0-453C-9935-C13FFAC91267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D561-5365-4A98-B5E4-17A4A5030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2E71-4DB0-453C-9935-C13FFAC91267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D561-5365-4A98-B5E4-17A4A5030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2E71-4DB0-453C-9935-C13FFAC91267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D561-5365-4A98-B5E4-17A4A5030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2E71-4DB0-453C-9935-C13FFAC91267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D561-5365-4A98-B5E4-17A4A5030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2E71-4DB0-453C-9935-C13FFAC91267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D561-5365-4A98-B5E4-17A4A5030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F2E71-4DB0-453C-9935-C13FFAC91267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8D561-5365-4A98-B5E4-17A4A5030C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Groundwater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0" y="1676400"/>
            <a:ext cx="8686800" cy="2133600"/>
          </a:xfrm>
        </p:spPr>
        <p:txBody>
          <a:bodyPr/>
          <a:lstStyle/>
          <a:p>
            <a:pPr lvl="1" algn="l" eaLnBrk="1" hangingPunct="1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Ground water is water under the lands surface often stored in saturated pores of soil or rock.</a:t>
            </a:r>
          </a:p>
        </p:txBody>
      </p:sp>
      <p:pic>
        <p:nvPicPr>
          <p:cNvPr id="7172" name="Picture 5" descr="http://www.chesapeakebay.net/images/groundwat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743200"/>
            <a:ext cx="5791200" cy="399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Wells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22860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/>
              <a:t>Artesian Well: </a:t>
            </a:r>
            <a:r>
              <a:rPr lang="en-US" b="1" dirty="0" smtClean="0"/>
              <a:t>Groundwater rises on its own under pressure out of well.</a:t>
            </a:r>
          </a:p>
          <a:p>
            <a:r>
              <a:rPr lang="en-US" dirty="0" smtClean="0"/>
              <a:t>The pressure is due to the water being sandwiched between two impermeable rock layers</a:t>
            </a:r>
          </a:p>
          <a:p>
            <a:r>
              <a:rPr lang="en-US" dirty="0" smtClean="0"/>
              <a:t>No pumping is necessary!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8196" name="Picture 6" descr="http://images.trulia.com/blogimg/d/8/9/c/150092_1234302163691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324225"/>
            <a:ext cx="330517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Subsidence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534400" cy="13716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Subsidence is the sinking of the Earth's surface in response to </a:t>
            </a:r>
            <a:r>
              <a:rPr lang="en-US" i="1" dirty="0" smtClean="0"/>
              <a:t>geologic</a:t>
            </a:r>
            <a:r>
              <a:rPr lang="en-US" dirty="0" smtClean="0"/>
              <a:t> or man-induced causes.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Caused by pumping water out of the ground.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048000"/>
            <a:ext cx="5638800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001000" cy="12192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>Why is subsidence an issue for North Carolina?</a:t>
            </a:r>
            <a:endParaRPr lang="en-US" sz="4400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1600200"/>
          </a:xfrm>
        </p:spPr>
        <p:txBody>
          <a:bodyPr/>
          <a:lstStyle/>
          <a:p>
            <a:r>
              <a:rPr lang="en-US" dirty="0" smtClean="0"/>
              <a:t>It can lead to the destruction of property and habits.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514600"/>
            <a:ext cx="5407025" cy="405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Springs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798637"/>
          </a:xfrm>
        </p:spPr>
        <p:txBody>
          <a:bodyPr>
            <a:normAutofit/>
          </a:bodyPr>
          <a:lstStyle/>
          <a:p>
            <a:r>
              <a:rPr lang="en-US" b="1" dirty="0" smtClean="0"/>
              <a:t>Springs: a section of impermeable rock forces groundwater to move laterally and emerge onto the surface of the Earth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048000"/>
            <a:ext cx="5143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Springs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Hot Springs: Temperatures increase into the earth.  Water from hot springs just originate deeper inside the earth or is heated by magma.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971800"/>
            <a:ext cx="2398713" cy="35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http://t1.gstatic.com/images?q=tbn:ANd9GcT43chKvEpKwTmTjeDEe3Hr0hYtjiBput1xGIN-Ve5AfqAQ2mIxM5d1BHkwb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429000"/>
            <a:ext cx="508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Springs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Geyser: Hot springs that periodically erupt. </a:t>
            </a:r>
          </a:p>
          <a:p>
            <a:pPr lvl="1"/>
            <a:r>
              <a:rPr lang="en-US" dirty="0" smtClean="0"/>
              <a:t>Small opening in crust…pressure builds until an eruption occurs</a:t>
            </a:r>
          </a:p>
          <a:p>
            <a:pPr eaLnBrk="1" hangingPunct="1"/>
            <a:r>
              <a:rPr lang="en-US" dirty="0" smtClean="0"/>
              <a:t>Ex: Old Faithful in Yellowstone National Park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695700"/>
            <a:ext cx="395287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Groundwater Pollution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Ground water is renewable; yet limited</a:t>
            </a:r>
          </a:p>
          <a:p>
            <a:pPr eaLnBrk="1" hangingPunct="1"/>
            <a:r>
              <a:rPr lang="en-US" dirty="0" smtClean="0"/>
              <a:t>Ways groundwater can be polluted:</a:t>
            </a:r>
          </a:p>
          <a:p>
            <a:pPr lvl="1" eaLnBrk="1" hangingPunct="1"/>
            <a:r>
              <a:rPr lang="en-US" dirty="0" smtClean="0"/>
              <a:t>Fertilizers</a:t>
            </a:r>
          </a:p>
          <a:p>
            <a:pPr lvl="1" eaLnBrk="1" hangingPunct="1"/>
            <a:r>
              <a:rPr lang="en-US" dirty="0" smtClean="0"/>
              <a:t>Pesticides</a:t>
            </a:r>
          </a:p>
          <a:p>
            <a:pPr lvl="1" eaLnBrk="1" hangingPunct="1"/>
            <a:r>
              <a:rPr lang="en-US" dirty="0" smtClean="0"/>
              <a:t>Sewage systems</a:t>
            </a:r>
          </a:p>
          <a:p>
            <a:pPr lvl="1" eaLnBrk="1" hangingPunct="1"/>
            <a:r>
              <a:rPr lang="en-US" dirty="0" smtClean="0"/>
              <a:t>Industrial chemicals</a:t>
            </a:r>
          </a:p>
          <a:p>
            <a:pPr lvl="1" eaLnBrk="1" hangingPunct="1"/>
            <a:r>
              <a:rPr lang="en-US" dirty="0" smtClean="0"/>
              <a:t>Arsenic (naturally occurring, factories,  mining, and </a:t>
            </a:r>
            <a:r>
              <a:rPr lang="en-US" smtClean="0"/>
              <a:t>preserving bodies)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Aquifer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752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Permeable rock layers or sediments that transmit groundwater freely</a:t>
            </a:r>
          </a:p>
          <a:p>
            <a:pPr lvl="1" eaLnBrk="1" hangingPunct="1"/>
            <a:r>
              <a:rPr lang="en-US" dirty="0" smtClean="0"/>
              <a:t>Important source of well water</a:t>
            </a:r>
          </a:p>
        </p:txBody>
      </p:sp>
      <p:pic>
        <p:nvPicPr>
          <p:cNvPr id="8196" name="Picture 5" descr="http://library.thinkquest.org/04oct/01590/humans/aquif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352800"/>
            <a:ext cx="51816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Porosity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Percentage of the total volume of rock or sediment that consists of pore spaces</a:t>
            </a:r>
          </a:p>
          <a:p>
            <a:pPr lvl="1" eaLnBrk="1" hangingPunct="1"/>
            <a:r>
              <a:rPr lang="en-US" dirty="0" smtClean="0"/>
              <a:t>Sorting: Rocks can be sorted into porous or non-porous </a:t>
            </a:r>
          </a:p>
        </p:txBody>
      </p:sp>
      <p:pic>
        <p:nvPicPr>
          <p:cNvPr id="9220" name="Picture 5" descr="http://www3.gov.ab.ca/env/water/GWSW/quantity/learn/Evaluation/EV_Images/EV3_porosit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276600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Permeability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A materials ability to transmit fluids through interconnected pore spaces</a:t>
            </a:r>
          </a:p>
          <a:p>
            <a:pPr lvl="1" eaLnBrk="1" hangingPunct="1"/>
            <a:r>
              <a:rPr lang="en-US" dirty="0" smtClean="0"/>
              <a:t>Groundwater moves more slowly when the pore spaces are smaller</a:t>
            </a:r>
          </a:p>
          <a:p>
            <a:pPr lvl="1" eaLnBrk="1" hangingPunct="1"/>
            <a:r>
              <a:rPr lang="en-US" dirty="0" smtClean="0"/>
              <a:t>Ex: </a:t>
            </a:r>
            <a:r>
              <a:rPr lang="en-US" b="1" dirty="0" smtClean="0"/>
              <a:t>Fine clay </a:t>
            </a:r>
            <a:r>
              <a:rPr lang="en-US" dirty="0" smtClean="0"/>
              <a:t>is impermeable because its pore spaces are so small water can’t move through them</a:t>
            </a:r>
          </a:p>
        </p:txBody>
      </p:sp>
      <p:pic>
        <p:nvPicPr>
          <p:cNvPr id="10244" name="Picture 5" descr="http://www.funsci.com/fun3_en/exper1/exper1_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4179887"/>
            <a:ext cx="42672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Zone of Aeration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The region between the earth's surface and the water table.</a:t>
            </a:r>
          </a:p>
          <a:p>
            <a:endParaRPr lang="en-US" dirty="0" smtClean="0"/>
          </a:p>
          <a:p>
            <a:r>
              <a:rPr lang="en-US" dirty="0" smtClean="0"/>
              <a:t>Water Table - the level below which the ground is saturated with water</a:t>
            </a:r>
          </a:p>
          <a:p>
            <a:pPr lvl="1"/>
            <a:r>
              <a:rPr lang="en-US" b="1" dirty="0" smtClean="0"/>
              <a:t>A high water table during periods of heavy rainfall or rapid snow melt can lead to flooding</a:t>
            </a:r>
          </a:p>
          <a:p>
            <a:pPr lvl="1"/>
            <a:r>
              <a:rPr lang="en-US" b="1" dirty="0" smtClean="0"/>
              <a:t>Since the ground is already saturated (full of water), no more water can infiltrate into the ground which leads to flooding!</a:t>
            </a:r>
          </a:p>
          <a:p>
            <a:pPr lvl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Zone of Saturation: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Area where water fills all of the open spaces in sediment and rock</a:t>
            </a:r>
          </a:p>
          <a:p>
            <a:pPr lvl="1" eaLnBrk="1" hangingPunct="1"/>
            <a:r>
              <a:rPr lang="en-US" b="1" dirty="0" smtClean="0"/>
              <a:t>Groundwater is within this zone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2" descr="http://earthsci.org/education/teacher/basicgeol/hydrolo/groundwater-gradi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66700"/>
            <a:ext cx="7848600" cy="654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Groundwater and surface water interact through wells and springs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Wells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4495800" cy="5334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Ordinary Well: a hole that is dug below the water table and fills with groundwater.</a:t>
            </a:r>
          </a:p>
          <a:p>
            <a:pPr eaLnBrk="1" hangingPunct="1"/>
            <a:r>
              <a:rPr lang="en-US" dirty="0" smtClean="0"/>
              <a:t>Pumping is necessary</a:t>
            </a:r>
          </a:p>
          <a:p>
            <a:pPr eaLnBrk="1" hangingPunct="1"/>
            <a:r>
              <a:rPr lang="en-US" b="1" dirty="0" smtClean="0"/>
              <a:t>Several wells drilled in a given area will deplete the groundwater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295400"/>
            <a:ext cx="388937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416</Words>
  <Application>Microsoft Office PowerPoint</Application>
  <PresentationFormat>On-screen Show (4:3)</PresentationFormat>
  <Paragraphs>53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Groundwater</vt:lpstr>
      <vt:lpstr>Aquifer</vt:lpstr>
      <vt:lpstr>Porosity</vt:lpstr>
      <vt:lpstr>Permeability</vt:lpstr>
      <vt:lpstr>Zone of Aeration</vt:lpstr>
      <vt:lpstr>Zone of Saturation:</vt:lpstr>
      <vt:lpstr>Slide 7</vt:lpstr>
      <vt:lpstr>Groundwater and surface water interact through wells and springs</vt:lpstr>
      <vt:lpstr>Wells</vt:lpstr>
      <vt:lpstr>Wells</vt:lpstr>
      <vt:lpstr>Subsidence</vt:lpstr>
      <vt:lpstr>Why is subsidence an issue for North Carolina?</vt:lpstr>
      <vt:lpstr>Springs</vt:lpstr>
      <vt:lpstr>Springs</vt:lpstr>
      <vt:lpstr>Springs</vt:lpstr>
      <vt:lpstr>Groundwater Pollution</vt:lpstr>
    </vt:vector>
  </TitlesOfParts>
  <Company>Wake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Groundwater</dc:title>
  <dc:creator>joatsvall</dc:creator>
  <cp:lastModifiedBy>LPaulk</cp:lastModifiedBy>
  <cp:revision>20</cp:revision>
  <dcterms:created xsi:type="dcterms:W3CDTF">2014-03-27T18:00:17Z</dcterms:created>
  <dcterms:modified xsi:type="dcterms:W3CDTF">2015-05-20T22:14:49Z</dcterms:modified>
</cp:coreProperties>
</file>