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59" r:id="rId3"/>
    <p:sldId id="287" r:id="rId4"/>
    <p:sldId id="288" r:id="rId5"/>
    <p:sldId id="289" r:id="rId6"/>
    <p:sldId id="281" r:id="rId7"/>
    <p:sldId id="260" r:id="rId8"/>
    <p:sldId id="261" r:id="rId9"/>
    <p:sldId id="262" r:id="rId10"/>
    <p:sldId id="297" r:id="rId11"/>
    <p:sldId id="298" r:id="rId12"/>
    <p:sldId id="299" r:id="rId13"/>
    <p:sldId id="300" r:id="rId14"/>
    <p:sldId id="301" r:id="rId15"/>
    <p:sldId id="302" r:id="rId16"/>
    <p:sldId id="303" r:id="rId17"/>
    <p:sldId id="304" r:id="rId18"/>
    <p:sldId id="305" r:id="rId19"/>
    <p:sldId id="306" r:id="rId20"/>
    <p:sldId id="307" r:id="rId21"/>
    <p:sldId id="309" r:id="rId22"/>
    <p:sldId id="310" r:id="rId23"/>
    <p:sldId id="263" r:id="rId24"/>
    <p:sldId id="264" r:id="rId25"/>
    <p:sldId id="265" r:id="rId26"/>
    <p:sldId id="266" r:id="rId27"/>
    <p:sldId id="282" r:id="rId28"/>
    <p:sldId id="283" r:id="rId29"/>
    <p:sldId id="267" r:id="rId30"/>
    <p:sldId id="296" r:id="rId31"/>
    <p:sldId id="270" r:id="rId32"/>
    <p:sldId id="271" r:id="rId33"/>
    <p:sldId id="278" r:id="rId34"/>
    <p:sldId id="279" r:id="rId35"/>
    <p:sldId id="280" r:id="rId36"/>
    <p:sldId id="269" r:id="rId37"/>
    <p:sldId id="26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236028-CD43-41F3-963D-C0668229886F}" type="datetimeFigureOut">
              <a:rPr lang="en-US" smtClean="0"/>
              <a:pPr/>
              <a:t>11/14/2014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E05BFC-A8D2-40C6-95B6-7842EFC002B6}" type="slidenum">
              <a:rPr lang="en-US" smtClean="0"/>
              <a:pPr/>
              <a:t>‹#›</a:t>
            </a:fld>
            <a:endParaRPr lang="en-US"/>
          </a:p>
        </p:txBody>
      </p:sp>
    </p:spTree>
    <p:extLst>
      <p:ext uri="{BB962C8B-B14F-4D97-AF65-F5344CB8AC3E}">
        <p14:creationId xmlns:p14="http://schemas.microsoft.com/office/powerpoint/2010/main" val="3158727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E05BFC-A8D2-40C6-95B6-7842EFC002B6}" type="slidenum">
              <a:rPr lang="en-US" smtClean="0"/>
              <a:pPr/>
              <a:t>37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28C6171-F6D8-4F0B-9F3B-1F1AF04CC0D0}" type="datetimeFigureOut">
              <a:rPr lang="en-US" smtClean="0"/>
              <a:pPr/>
              <a:t>11/14/2014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DF98F272-41FB-413B-92E8-16E1045B3244}"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8C6171-F6D8-4F0B-9F3B-1F1AF04CC0D0}" type="datetimeFigureOut">
              <a:rPr lang="en-US" smtClean="0"/>
              <a:pPr/>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8F272-41FB-413B-92E8-16E1045B32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8C6171-F6D8-4F0B-9F3B-1F1AF04CC0D0}" type="datetimeFigureOut">
              <a:rPr lang="en-US" smtClean="0"/>
              <a:pPr/>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8F272-41FB-413B-92E8-16E1045B324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F08B94-F7AF-42EA-80CD-2D1041A698F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0D067267-0337-4E9A-A086-E8A4724F7E9C}" type="slidenum">
              <a:rPr lang="en-US"/>
              <a:pPr>
                <a:defRPr/>
              </a:pPr>
              <a:t>‹#›</a:t>
            </a:fld>
            <a:endParaRPr lang="en-US"/>
          </a:p>
        </p:txBody>
      </p:sp>
    </p:spTree>
    <p:extLst>
      <p:ext uri="{BB962C8B-B14F-4D97-AF65-F5344CB8AC3E}">
        <p14:creationId xmlns:p14="http://schemas.microsoft.com/office/powerpoint/2010/main" val="3106143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8C6171-F6D8-4F0B-9F3B-1F1AF04CC0D0}" type="datetimeFigureOut">
              <a:rPr lang="en-US" smtClean="0"/>
              <a:pPr/>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98F272-41FB-413B-92E8-16E1045B32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28C6171-F6D8-4F0B-9F3B-1F1AF04CC0D0}" type="datetimeFigureOut">
              <a:rPr lang="en-US" smtClean="0"/>
              <a:pPr/>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DF98F272-41FB-413B-92E8-16E1045B324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28C6171-F6D8-4F0B-9F3B-1F1AF04CC0D0}" type="datetimeFigureOut">
              <a:rPr lang="en-US" smtClean="0"/>
              <a:pPr/>
              <a:t>11/14/2014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98F272-41FB-413B-92E8-16E1045B32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28C6171-F6D8-4F0B-9F3B-1F1AF04CC0D0}" type="datetimeFigureOut">
              <a:rPr lang="en-US" smtClean="0"/>
              <a:pPr/>
              <a:t>11/14/2014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98F272-41FB-413B-92E8-16E1045B32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8C6171-F6D8-4F0B-9F3B-1F1AF04CC0D0}" type="datetimeFigureOut">
              <a:rPr lang="en-US" smtClean="0"/>
              <a:pPr/>
              <a:t>11/14/2014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98F272-41FB-413B-92E8-16E1045B32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8C6171-F6D8-4F0B-9F3B-1F1AF04CC0D0}" type="datetimeFigureOut">
              <a:rPr lang="en-US" smtClean="0"/>
              <a:pPr/>
              <a:t>11/14/2014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98F272-41FB-413B-92E8-16E1045B32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28C6171-F6D8-4F0B-9F3B-1F1AF04CC0D0}" type="datetimeFigureOut">
              <a:rPr lang="en-US" smtClean="0"/>
              <a:pPr/>
              <a:t>11/14/2014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98F272-41FB-413B-92E8-16E1045B324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28C6171-F6D8-4F0B-9F3B-1F1AF04CC0D0}" type="datetimeFigureOut">
              <a:rPr lang="en-US" smtClean="0"/>
              <a:pPr/>
              <a:t>11/14/2014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98F272-41FB-413B-92E8-16E1045B324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28C6171-F6D8-4F0B-9F3B-1F1AF04CC0D0}" type="datetimeFigureOut">
              <a:rPr lang="en-US" smtClean="0"/>
              <a:pPr/>
              <a:t>11/14/2014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F98F272-41FB-413B-92E8-16E1045B324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learn.genetics.utah.edu/content/tech/stemcells/sctype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learn.genetics.utah.edu/content/tech/genetherapy/cysticfibrosis/index.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3600"/>
            <a:ext cx="8305800" cy="1524000"/>
          </a:xfrm>
        </p:spPr>
        <p:txBody>
          <a:bodyPr>
            <a:noAutofit/>
          </a:bodyPr>
          <a:lstStyle/>
          <a:p>
            <a:r>
              <a:rPr lang="en-US" sz="5400" dirty="0" smtClean="0"/>
              <a:t>Packet 8 – Biotechnology</a:t>
            </a:r>
            <a:endParaRPr lang="en-US" sz="5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fontScale="90000"/>
          </a:bodyPr>
          <a:lstStyle/>
          <a:p>
            <a:r>
              <a:rPr lang="en-US" dirty="0" smtClean="0"/>
              <a:t/>
            </a:r>
            <a:br>
              <a:rPr lang="en-US" dirty="0" smtClean="0"/>
            </a:br>
            <a:r>
              <a:rPr lang="en-US" dirty="0" smtClean="0"/>
              <a:t>Notes: Genetic Transformation</a:t>
            </a:r>
            <a:br>
              <a:rPr lang="en-US" dirty="0" smtClean="0"/>
            </a:br>
            <a:endParaRPr lang="en-US" dirty="0"/>
          </a:p>
        </p:txBody>
      </p:sp>
      <p:pic>
        <p:nvPicPr>
          <p:cNvPr id="24579" name="Picture 3" descr="genetic transformation"/>
          <p:cNvPicPr>
            <a:picLocks noChangeAspect="1" noChangeArrowheads="1"/>
          </p:cNvPicPr>
          <p:nvPr/>
        </p:nvPicPr>
        <p:blipFill>
          <a:blip r:embed="rId2" cstate="print"/>
          <a:srcRect/>
          <a:stretch>
            <a:fillRect/>
          </a:stretch>
        </p:blipFill>
        <p:spPr bwMode="auto">
          <a:xfrm>
            <a:off x="4724400" y="677862"/>
            <a:ext cx="4230688" cy="6332538"/>
          </a:xfrm>
          <a:prstGeom prst="rect">
            <a:avLst/>
          </a:prstGeom>
          <a:noFill/>
          <a:ln w="9525">
            <a:noFill/>
            <a:miter lim="800000"/>
            <a:headEnd/>
            <a:tailEnd/>
          </a:ln>
        </p:spPr>
      </p:pic>
      <p:sp>
        <p:nvSpPr>
          <p:cNvPr id="6" name="Text Box 2"/>
          <p:cNvSpPr txBox="1">
            <a:spLocks noChangeArrowheads="1"/>
          </p:cNvSpPr>
          <p:nvPr/>
        </p:nvSpPr>
        <p:spPr bwMode="auto">
          <a:xfrm>
            <a:off x="152400" y="914400"/>
            <a:ext cx="4191000" cy="5638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4763" marR="0" lvl="1" algn="l" defTabSz="914400" rtl="0" eaLnBrk="1" fontAlgn="base" latinLnBrk="0" hangingPunct="1">
              <a:lnSpc>
                <a:spcPct val="100000"/>
              </a:lnSpc>
              <a:spcBef>
                <a:spcPts val="600"/>
              </a:spcBef>
              <a:spcAft>
                <a:spcPts val="2400"/>
              </a:spcAft>
              <a:buClrTx/>
              <a:buSzTx/>
              <a:buFontTx/>
              <a:buNone/>
              <a:tabLst/>
            </a:pPr>
            <a:r>
              <a:rPr kumimoji="0" lang="en-US" sz="2000" b="0" i="0" u="none" strike="noStrike" cap="none" normalizeH="0" baseline="0" dirty="0" smtClean="0">
                <a:ln>
                  <a:noFill/>
                </a:ln>
                <a:solidFill>
                  <a:schemeClr val="bg1">
                    <a:lumMod val="95000"/>
                    <a:lumOff val="5000"/>
                  </a:schemeClr>
                </a:solidFill>
                <a:effectLst/>
                <a:latin typeface="Calibri" pitchFamily="34" charset="0"/>
                <a:cs typeface="Arial" pitchFamily="34" charset="0"/>
              </a:rPr>
              <a:t>Step # ____:  The glowing gene is spliced (placed) into plasmid matching up sticky ends.</a:t>
            </a:r>
          </a:p>
          <a:p>
            <a:pPr marL="4763" marR="0" lvl="1" algn="l" defTabSz="914400" rtl="0" eaLnBrk="1" fontAlgn="base" latinLnBrk="0" hangingPunct="1">
              <a:lnSpc>
                <a:spcPct val="100000"/>
              </a:lnSpc>
              <a:spcBef>
                <a:spcPct val="0"/>
              </a:spcBef>
              <a:spcAft>
                <a:spcPts val="2400"/>
              </a:spcAft>
              <a:buClrTx/>
              <a:buSzTx/>
              <a:buFontTx/>
              <a:buNone/>
              <a:tabLst/>
            </a:pPr>
            <a:r>
              <a:rPr kumimoji="0" lang="en-US" sz="2000" b="0" i="0" u="none" strike="noStrike" cap="none" normalizeH="0" baseline="0" dirty="0" smtClean="0">
                <a:ln>
                  <a:noFill/>
                </a:ln>
                <a:solidFill>
                  <a:schemeClr val="bg1">
                    <a:lumMod val="95000"/>
                    <a:lumOff val="5000"/>
                  </a:schemeClr>
                </a:solidFill>
                <a:effectLst/>
                <a:latin typeface="Calibri" pitchFamily="34" charset="0"/>
                <a:cs typeface="Arial" pitchFamily="34" charset="0"/>
              </a:rPr>
              <a:t>Step # ____:  Bacteria cell with new gene divides and these cells are able to glow when the gene is turned on.</a:t>
            </a:r>
          </a:p>
          <a:p>
            <a:pPr marL="4763" marR="0" lvl="1" algn="l" defTabSz="914400" rtl="0" eaLnBrk="1" fontAlgn="base" latinLnBrk="0" hangingPunct="1">
              <a:lnSpc>
                <a:spcPct val="100000"/>
              </a:lnSpc>
              <a:spcBef>
                <a:spcPct val="0"/>
              </a:spcBef>
              <a:spcAft>
                <a:spcPts val="2400"/>
              </a:spcAft>
              <a:buClrTx/>
              <a:buSzTx/>
              <a:buFontTx/>
              <a:buNone/>
              <a:tabLst/>
            </a:pPr>
            <a:r>
              <a:rPr kumimoji="0" lang="en-US" sz="2000" b="0" i="0" u="none" strike="noStrike" cap="none" normalizeH="0" baseline="0" dirty="0" smtClean="0">
                <a:ln>
                  <a:noFill/>
                </a:ln>
                <a:solidFill>
                  <a:schemeClr val="bg1">
                    <a:lumMod val="95000"/>
                    <a:lumOff val="5000"/>
                  </a:schemeClr>
                </a:solidFill>
                <a:effectLst/>
                <a:latin typeface="Calibri" pitchFamily="34" charset="0"/>
                <a:cs typeface="Arial" pitchFamily="34" charset="0"/>
              </a:rPr>
              <a:t>Step # ____:  Plasmid is removed from bacteria cell and is cut with a restriction enzyme.</a:t>
            </a:r>
          </a:p>
          <a:p>
            <a:pPr marL="4763" marR="0" lvl="1" algn="l" defTabSz="914400" rtl="0" eaLnBrk="1" fontAlgn="base" latinLnBrk="0" hangingPunct="1">
              <a:lnSpc>
                <a:spcPct val="100000"/>
              </a:lnSpc>
              <a:spcBef>
                <a:spcPct val="0"/>
              </a:spcBef>
              <a:spcAft>
                <a:spcPts val="2400"/>
              </a:spcAft>
              <a:buClrTx/>
              <a:buSzTx/>
              <a:buFontTx/>
              <a:buNone/>
              <a:tabLst/>
            </a:pPr>
            <a:r>
              <a:rPr kumimoji="0" lang="en-US" sz="2000" b="0" i="0" u="none" strike="noStrike" cap="none" normalizeH="0" baseline="0" dirty="0" smtClean="0">
                <a:ln>
                  <a:noFill/>
                </a:ln>
                <a:solidFill>
                  <a:schemeClr val="bg1">
                    <a:lumMod val="95000"/>
                    <a:lumOff val="5000"/>
                  </a:schemeClr>
                </a:solidFill>
                <a:effectLst/>
                <a:latin typeface="Calibri" pitchFamily="34" charset="0"/>
                <a:cs typeface="Arial" pitchFamily="34" charset="0"/>
              </a:rPr>
              <a:t>Step # ____:  The glowing gene is cut out of the jellyfish DNA using the same restriction enzyme.</a:t>
            </a:r>
          </a:p>
          <a:p>
            <a:pPr marL="4763" marR="0" lvl="1" algn="l" defTabSz="914400" rtl="0" eaLnBrk="1" fontAlgn="base" latinLnBrk="0" hangingPunct="1">
              <a:lnSpc>
                <a:spcPct val="100000"/>
              </a:lnSpc>
              <a:spcBef>
                <a:spcPct val="0"/>
              </a:spcBef>
              <a:spcAft>
                <a:spcPts val="2400"/>
              </a:spcAft>
              <a:buClrTx/>
              <a:buSzTx/>
              <a:buFontTx/>
              <a:buNone/>
              <a:tabLst/>
            </a:pPr>
            <a:r>
              <a:rPr kumimoji="0" lang="en-US" sz="2000" b="0" i="0" u="none" strike="noStrike" cap="none" normalizeH="0" baseline="0" dirty="0" smtClean="0">
                <a:ln>
                  <a:noFill/>
                </a:ln>
                <a:solidFill>
                  <a:schemeClr val="bg1">
                    <a:lumMod val="95000"/>
                    <a:lumOff val="5000"/>
                  </a:schemeClr>
                </a:solidFill>
                <a:effectLst/>
                <a:latin typeface="Calibri" pitchFamily="34" charset="0"/>
                <a:cs typeface="Arial" pitchFamily="34" charset="0"/>
              </a:rPr>
              <a:t>Step # ____:  The plasmid is put back into the bacteria cell.</a:t>
            </a:r>
            <a:endParaRPr kumimoji="0" lang="en-US" sz="200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p:txBody>
      </p:sp>
      <p:sp>
        <p:nvSpPr>
          <p:cNvPr id="8" name="TextBox 7"/>
          <p:cNvSpPr txBox="1"/>
          <p:nvPr/>
        </p:nvSpPr>
        <p:spPr>
          <a:xfrm>
            <a:off x="990600" y="3302913"/>
            <a:ext cx="381000" cy="430887"/>
          </a:xfrm>
          <a:prstGeom prst="rect">
            <a:avLst/>
          </a:prstGeom>
          <a:noFill/>
        </p:spPr>
        <p:txBody>
          <a:bodyPr wrap="square" rtlCol="0">
            <a:spAutoFit/>
          </a:bodyPr>
          <a:lstStyle/>
          <a:p>
            <a:r>
              <a:rPr lang="en-US" sz="2200" b="1" u="sng" dirty="0" smtClean="0">
                <a:solidFill>
                  <a:srgbClr val="FF0000"/>
                </a:solidFill>
              </a:rPr>
              <a:t>1</a:t>
            </a:r>
            <a:endParaRPr lang="en-US" sz="2200" b="1" u="sng" dirty="0">
              <a:solidFill>
                <a:srgbClr val="FF0000"/>
              </a:solidFill>
            </a:endParaRPr>
          </a:p>
        </p:txBody>
      </p:sp>
      <p:sp>
        <p:nvSpPr>
          <p:cNvPr id="9" name="TextBox 8"/>
          <p:cNvSpPr txBox="1"/>
          <p:nvPr/>
        </p:nvSpPr>
        <p:spPr>
          <a:xfrm>
            <a:off x="990600" y="4522113"/>
            <a:ext cx="381000" cy="430887"/>
          </a:xfrm>
          <a:prstGeom prst="rect">
            <a:avLst/>
          </a:prstGeom>
          <a:noFill/>
        </p:spPr>
        <p:txBody>
          <a:bodyPr wrap="square" rtlCol="0">
            <a:spAutoFit/>
          </a:bodyPr>
          <a:lstStyle/>
          <a:p>
            <a:r>
              <a:rPr lang="en-US" sz="2200" b="1" u="sng" dirty="0" smtClean="0">
                <a:solidFill>
                  <a:srgbClr val="FF0000"/>
                </a:solidFill>
              </a:rPr>
              <a:t>2</a:t>
            </a:r>
            <a:endParaRPr lang="en-US" sz="2200" b="1" u="sng" dirty="0">
              <a:solidFill>
                <a:srgbClr val="FF0000"/>
              </a:solidFill>
            </a:endParaRPr>
          </a:p>
        </p:txBody>
      </p:sp>
      <p:sp>
        <p:nvSpPr>
          <p:cNvPr id="10" name="TextBox 9"/>
          <p:cNvSpPr txBox="1"/>
          <p:nvPr/>
        </p:nvSpPr>
        <p:spPr>
          <a:xfrm>
            <a:off x="990600" y="864513"/>
            <a:ext cx="381000" cy="430887"/>
          </a:xfrm>
          <a:prstGeom prst="rect">
            <a:avLst/>
          </a:prstGeom>
          <a:noFill/>
        </p:spPr>
        <p:txBody>
          <a:bodyPr wrap="square" rtlCol="0">
            <a:spAutoFit/>
          </a:bodyPr>
          <a:lstStyle/>
          <a:p>
            <a:r>
              <a:rPr lang="en-US" sz="2200" b="1" u="sng" dirty="0" smtClean="0">
                <a:solidFill>
                  <a:srgbClr val="FF0000"/>
                </a:solidFill>
              </a:rPr>
              <a:t>3</a:t>
            </a:r>
            <a:endParaRPr lang="en-US" sz="2200" b="1" u="sng" dirty="0">
              <a:solidFill>
                <a:srgbClr val="FF0000"/>
              </a:solidFill>
            </a:endParaRPr>
          </a:p>
        </p:txBody>
      </p:sp>
      <p:sp>
        <p:nvSpPr>
          <p:cNvPr id="11" name="TextBox 10"/>
          <p:cNvSpPr txBox="1"/>
          <p:nvPr/>
        </p:nvSpPr>
        <p:spPr>
          <a:xfrm>
            <a:off x="1066800" y="5741313"/>
            <a:ext cx="381000" cy="430887"/>
          </a:xfrm>
          <a:prstGeom prst="rect">
            <a:avLst/>
          </a:prstGeom>
          <a:noFill/>
        </p:spPr>
        <p:txBody>
          <a:bodyPr wrap="square" rtlCol="0">
            <a:spAutoFit/>
          </a:bodyPr>
          <a:lstStyle/>
          <a:p>
            <a:r>
              <a:rPr lang="en-US" sz="2200" b="1" u="sng" dirty="0" smtClean="0">
                <a:solidFill>
                  <a:srgbClr val="FF0000"/>
                </a:solidFill>
              </a:rPr>
              <a:t>4</a:t>
            </a:r>
            <a:endParaRPr lang="en-US" sz="2200" b="1" u="sng" dirty="0">
              <a:solidFill>
                <a:srgbClr val="FF0000"/>
              </a:solidFill>
            </a:endParaRPr>
          </a:p>
        </p:txBody>
      </p:sp>
      <p:sp>
        <p:nvSpPr>
          <p:cNvPr id="12" name="TextBox 11"/>
          <p:cNvSpPr txBox="1"/>
          <p:nvPr/>
        </p:nvSpPr>
        <p:spPr>
          <a:xfrm>
            <a:off x="990600" y="2083713"/>
            <a:ext cx="381000" cy="430887"/>
          </a:xfrm>
          <a:prstGeom prst="rect">
            <a:avLst/>
          </a:prstGeom>
          <a:noFill/>
        </p:spPr>
        <p:txBody>
          <a:bodyPr wrap="square" rtlCol="0">
            <a:spAutoFit/>
          </a:bodyPr>
          <a:lstStyle/>
          <a:p>
            <a:r>
              <a:rPr lang="en-US" sz="2200" b="1" u="sng" dirty="0" smtClean="0">
                <a:solidFill>
                  <a:srgbClr val="FF0000"/>
                </a:solidFill>
              </a:rPr>
              <a:t>5</a:t>
            </a:r>
            <a:endParaRPr lang="en-US" sz="2200" b="1" u="sng" dirty="0">
              <a:solidFill>
                <a:srgbClr val="FF0000"/>
              </a:solidFill>
            </a:endParaRPr>
          </a:p>
        </p:txBody>
      </p:sp>
    </p:spTree>
    <p:extLst>
      <p:ext uri="{BB962C8B-B14F-4D97-AF65-F5344CB8AC3E}">
        <p14:creationId xmlns:p14="http://schemas.microsoft.com/office/powerpoint/2010/main" val="100738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792162"/>
          </a:xfrm>
        </p:spPr>
        <p:txBody>
          <a:bodyPr>
            <a:normAutofit fontScale="90000"/>
          </a:bodyPr>
          <a:lstStyle/>
          <a:p>
            <a:r>
              <a:rPr lang="en-US" dirty="0" smtClean="0"/>
              <a:t/>
            </a:r>
            <a:br>
              <a:rPr lang="en-US" dirty="0" smtClean="0"/>
            </a:br>
            <a:r>
              <a:rPr lang="en-US" dirty="0" smtClean="0"/>
              <a:t>Notes: Genetic Transformation</a:t>
            </a:r>
            <a:br>
              <a:rPr lang="en-US" dirty="0" smtClean="0"/>
            </a:br>
            <a:endParaRPr lang="en-US" dirty="0"/>
          </a:p>
        </p:txBody>
      </p:sp>
      <p:sp>
        <p:nvSpPr>
          <p:cNvPr id="7" name="TextBox 6"/>
          <p:cNvSpPr txBox="1"/>
          <p:nvPr/>
        </p:nvSpPr>
        <p:spPr>
          <a:xfrm>
            <a:off x="533400" y="914400"/>
            <a:ext cx="8458200" cy="4524315"/>
          </a:xfrm>
          <a:prstGeom prst="rect">
            <a:avLst/>
          </a:prstGeom>
          <a:noFill/>
        </p:spPr>
        <p:txBody>
          <a:bodyPr wrap="square" rtlCol="0">
            <a:spAutoFit/>
          </a:bodyPr>
          <a:lstStyle/>
          <a:p>
            <a:pPr marL="231775" lvl="2" indent="-231775">
              <a:buFont typeface="Arial" pitchFamily="34" charset="0"/>
              <a:buChar char="•"/>
            </a:pPr>
            <a:r>
              <a:rPr lang="en-US" sz="2400" dirty="0" smtClean="0">
                <a:solidFill>
                  <a:schemeClr val="bg1"/>
                </a:solidFill>
              </a:rPr>
              <a:t>Why might it be important to use the same enzyme in step 1 and step 2? </a:t>
            </a:r>
          </a:p>
          <a:p>
            <a:pPr marL="231775" lvl="2" indent="-231775">
              <a:buFont typeface="Arial" pitchFamily="34" charset="0"/>
              <a:buChar char="•"/>
            </a:pPr>
            <a:endParaRPr lang="en-US" sz="2400" dirty="0" smtClean="0">
              <a:solidFill>
                <a:schemeClr val="bg1"/>
              </a:solidFill>
            </a:endParaRPr>
          </a:p>
          <a:p>
            <a:pPr marL="231775" lvl="2" indent="-231775">
              <a:buFont typeface="Arial" pitchFamily="34" charset="0"/>
              <a:buChar char="•"/>
            </a:pPr>
            <a:endParaRPr lang="en-US" sz="2400" dirty="0" smtClean="0">
              <a:solidFill>
                <a:schemeClr val="bg1"/>
              </a:solidFill>
            </a:endParaRPr>
          </a:p>
          <a:p>
            <a:pPr marL="231775" lvl="2" indent="-231775">
              <a:buFont typeface="Arial" pitchFamily="34" charset="0"/>
              <a:buChar char="•"/>
            </a:pPr>
            <a:endParaRPr lang="en-US" sz="2400" dirty="0" smtClean="0">
              <a:solidFill>
                <a:schemeClr val="bg1"/>
              </a:solidFill>
            </a:endParaRPr>
          </a:p>
          <a:p>
            <a:pPr marL="231775" lvl="2" indent="-231775">
              <a:buFont typeface="Arial" pitchFamily="34" charset="0"/>
              <a:buChar char="•"/>
            </a:pPr>
            <a:endParaRPr lang="en-US" sz="2400" dirty="0" smtClean="0">
              <a:solidFill>
                <a:schemeClr val="bg1"/>
              </a:solidFill>
            </a:endParaRPr>
          </a:p>
          <a:p>
            <a:pPr marL="231775" lvl="2" indent="-231775">
              <a:buFont typeface="Arial" pitchFamily="34" charset="0"/>
              <a:buChar char="•"/>
            </a:pPr>
            <a:endParaRPr lang="en-US" sz="2400" dirty="0" smtClean="0">
              <a:solidFill>
                <a:schemeClr val="bg1"/>
              </a:solidFill>
            </a:endParaRPr>
          </a:p>
          <a:p>
            <a:pPr marL="231775" lvl="2" indent="-231775">
              <a:buFont typeface="Arial" pitchFamily="34" charset="0"/>
              <a:buChar char="•"/>
            </a:pPr>
            <a:endParaRPr lang="en-US" sz="2400" dirty="0" smtClean="0">
              <a:solidFill>
                <a:schemeClr val="bg1"/>
              </a:solidFill>
            </a:endParaRPr>
          </a:p>
          <a:p>
            <a:pPr marL="231775" lvl="2" indent="-231775"/>
            <a:endParaRPr lang="en-US" sz="2400" dirty="0" smtClean="0">
              <a:solidFill>
                <a:schemeClr val="bg1"/>
              </a:solidFill>
            </a:endParaRPr>
          </a:p>
          <a:p>
            <a:pPr marL="231775" lvl="2" indent="-231775">
              <a:buFont typeface="Arial" pitchFamily="34" charset="0"/>
              <a:buChar char="•"/>
            </a:pPr>
            <a:r>
              <a:rPr lang="en-US" sz="2400" dirty="0" smtClean="0">
                <a:solidFill>
                  <a:schemeClr val="bg1"/>
                </a:solidFill>
              </a:rPr>
              <a:t>This process worked on a bacteria cell, but would it work on a larger organism like a human?  Why or why not?</a:t>
            </a:r>
          </a:p>
          <a:p>
            <a:pPr marL="231775" lvl="2" indent="-231775"/>
            <a:endParaRPr lang="en-US" sz="2400" dirty="0">
              <a:solidFill>
                <a:schemeClr val="bg1"/>
              </a:solidFill>
            </a:endParaRPr>
          </a:p>
        </p:txBody>
      </p:sp>
      <p:sp>
        <p:nvSpPr>
          <p:cNvPr id="8" name="TextBox 7"/>
          <p:cNvSpPr txBox="1"/>
          <p:nvPr/>
        </p:nvSpPr>
        <p:spPr>
          <a:xfrm>
            <a:off x="3810000" y="1981200"/>
            <a:ext cx="5334000" cy="1569660"/>
          </a:xfrm>
          <a:prstGeom prst="rect">
            <a:avLst/>
          </a:prstGeom>
          <a:noFill/>
        </p:spPr>
        <p:txBody>
          <a:bodyPr wrap="square" rtlCol="0">
            <a:spAutoFit/>
          </a:bodyPr>
          <a:lstStyle/>
          <a:p>
            <a:r>
              <a:rPr lang="en-US" sz="2400" b="1" u="sng" dirty="0" smtClean="0">
                <a:solidFill>
                  <a:srgbClr val="92D050"/>
                </a:solidFill>
              </a:rPr>
              <a:t>So the plasmid and glow gene have sticky ends that match up.  If different enzymes are used then the sticky ends won’t fit together.</a:t>
            </a:r>
            <a:endParaRPr lang="en-US" sz="2400" b="1" u="sng" dirty="0">
              <a:solidFill>
                <a:srgbClr val="92D050"/>
              </a:solidFill>
            </a:endParaRPr>
          </a:p>
        </p:txBody>
      </p:sp>
      <p:sp>
        <p:nvSpPr>
          <p:cNvPr id="9" name="TextBox 8"/>
          <p:cNvSpPr txBox="1"/>
          <p:nvPr/>
        </p:nvSpPr>
        <p:spPr>
          <a:xfrm>
            <a:off x="762000" y="5181600"/>
            <a:ext cx="7924800" cy="830997"/>
          </a:xfrm>
          <a:prstGeom prst="rect">
            <a:avLst/>
          </a:prstGeom>
          <a:noFill/>
        </p:spPr>
        <p:txBody>
          <a:bodyPr wrap="square" rtlCol="0">
            <a:spAutoFit/>
          </a:bodyPr>
          <a:lstStyle/>
          <a:p>
            <a:r>
              <a:rPr lang="en-US" sz="2400" b="1" u="sng" dirty="0" smtClean="0">
                <a:solidFill>
                  <a:srgbClr val="92D050"/>
                </a:solidFill>
              </a:rPr>
              <a:t>Not easily because we have trillions of cells that would have to be changed.  Bacteria just have one.</a:t>
            </a:r>
            <a:endParaRPr lang="en-US" sz="2400" dirty="0">
              <a:solidFill>
                <a:srgbClr val="92D050"/>
              </a:solidFill>
            </a:endParaRPr>
          </a:p>
        </p:txBody>
      </p:sp>
      <p:pic>
        <p:nvPicPr>
          <p:cNvPr id="25604" name="Picture 4" descr="http://library.thinkquest.org/04apr/00774/en/rDNA_clip_image002_0003.jpg"/>
          <p:cNvPicPr>
            <a:picLocks noChangeAspect="1" noChangeArrowheads="1"/>
          </p:cNvPicPr>
          <p:nvPr/>
        </p:nvPicPr>
        <p:blipFill>
          <a:blip r:embed="rId2" cstate="print"/>
          <a:srcRect/>
          <a:stretch>
            <a:fillRect/>
          </a:stretch>
        </p:blipFill>
        <p:spPr bwMode="auto">
          <a:xfrm>
            <a:off x="914400" y="1905000"/>
            <a:ext cx="2743200" cy="1947590"/>
          </a:xfrm>
          <a:prstGeom prst="rect">
            <a:avLst/>
          </a:prstGeom>
          <a:noFill/>
        </p:spPr>
      </p:pic>
    </p:spTree>
    <p:extLst>
      <p:ext uri="{BB962C8B-B14F-4D97-AF65-F5344CB8AC3E}">
        <p14:creationId xmlns:p14="http://schemas.microsoft.com/office/powerpoint/2010/main" val="34425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nodeType="withEffect">
                                  <p:stCondLst>
                                    <p:cond delay="0"/>
                                  </p:stCondLst>
                                  <p:childTnLst>
                                    <p:set>
                                      <p:cBhvr>
                                        <p:cTn id="9" dur="1" fill="hold">
                                          <p:stCondLst>
                                            <p:cond delay="0"/>
                                          </p:stCondLst>
                                        </p:cTn>
                                        <p:tgtEl>
                                          <p:spTgt spid="25604"/>
                                        </p:tgtEl>
                                        <p:attrNameLst>
                                          <p:attrName>style.visibility</p:attrName>
                                        </p:attrNameLst>
                                      </p:cBhvr>
                                      <p:to>
                                        <p:strVal val="visible"/>
                                      </p:to>
                                    </p:set>
                                    <p:animEffect transition="in" filter="box(in)">
                                      <p:cBhvr>
                                        <p:cTn id="10" dur="500"/>
                                        <p:tgtEl>
                                          <p:spTgt spid="2560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rmAutofit fontScale="90000"/>
          </a:bodyPr>
          <a:lstStyle/>
          <a:p>
            <a:r>
              <a:rPr lang="en-US" dirty="0" smtClean="0"/>
              <a:t>Genetic Transformation </a:t>
            </a:r>
            <a:r>
              <a:rPr lang="en-US" dirty="0" err="1" smtClean="0"/>
              <a:t>Vocab</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73636739"/>
              </p:ext>
            </p:extLst>
          </p:nvPr>
        </p:nvGraphicFramePr>
        <p:xfrm>
          <a:off x="457200" y="685800"/>
          <a:ext cx="8229600" cy="4910470"/>
        </p:xfrm>
        <a:graphic>
          <a:graphicData uri="http://schemas.openxmlformats.org/drawingml/2006/table">
            <a:tbl>
              <a:tblPr firstRow="1" bandRow="1">
                <a:tableStyleId>{5C22544A-7EE6-4342-B048-85BDC9FD1C3A}</a:tableStyleId>
              </a:tblPr>
              <a:tblGrid>
                <a:gridCol w="3505200"/>
                <a:gridCol w="4724400"/>
              </a:tblGrid>
              <a:tr h="457200">
                <a:tc>
                  <a:txBody>
                    <a:bodyPr/>
                    <a:lstStyle/>
                    <a:p>
                      <a:pPr marL="0" marR="0" algn="ctr">
                        <a:spcBef>
                          <a:spcPts val="0"/>
                        </a:spcBef>
                        <a:spcAft>
                          <a:spcPts val="600"/>
                        </a:spcAft>
                      </a:pPr>
                      <a:r>
                        <a:rPr lang="en-US" sz="2000" b="1" dirty="0">
                          <a:latin typeface="Arial"/>
                          <a:ea typeface="Times New Roman"/>
                        </a:rPr>
                        <a:t>Word</a:t>
                      </a:r>
                      <a:endParaRPr lang="en-US" sz="2000" dirty="0">
                        <a:latin typeface="Times New Roman"/>
                        <a:ea typeface="Times New Roman"/>
                      </a:endParaRPr>
                    </a:p>
                  </a:txBody>
                  <a:tcPr marL="68580" marR="68580" marT="0" marB="0" anchor="ctr"/>
                </a:tc>
                <a:tc>
                  <a:txBody>
                    <a:bodyPr/>
                    <a:lstStyle/>
                    <a:p>
                      <a:pPr marL="0" marR="0" algn="ctr">
                        <a:spcBef>
                          <a:spcPts val="0"/>
                        </a:spcBef>
                        <a:spcAft>
                          <a:spcPts val="600"/>
                        </a:spcAft>
                      </a:pPr>
                      <a:r>
                        <a:rPr lang="en-US" sz="2000" b="1" dirty="0">
                          <a:latin typeface="Arial"/>
                          <a:ea typeface="Times New Roman"/>
                        </a:rPr>
                        <a:t>Definition</a:t>
                      </a:r>
                      <a:endParaRPr lang="en-US" sz="2000" dirty="0">
                        <a:latin typeface="Times New Roman"/>
                        <a:ea typeface="Times New Roman"/>
                      </a:endParaRPr>
                    </a:p>
                  </a:txBody>
                  <a:tcPr marL="68580" marR="68580" marT="0" marB="0" anchor="ctr"/>
                </a:tc>
              </a:tr>
              <a:tr h="880730">
                <a:tc>
                  <a:txBody>
                    <a:bodyPr/>
                    <a:lstStyle/>
                    <a:p>
                      <a:pPr marL="0" marR="0" algn="ctr">
                        <a:spcBef>
                          <a:spcPts val="0"/>
                        </a:spcBef>
                        <a:spcAft>
                          <a:spcPts val="600"/>
                        </a:spcAft>
                      </a:pPr>
                      <a:r>
                        <a:rPr lang="en-US" sz="2000" b="1" dirty="0">
                          <a:latin typeface="Arial"/>
                          <a:ea typeface="Times New Roman"/>
                        </a:rPr>
                        <a:t>Plasmid</a:t>
                      </a:r>
                      <a:endParaRPr lang="en-US" sz="2000" dirty="0">
                        <a:latin typeface="Times New Roman"/>
                        <a:ea typeface="Times New Roman"/>
                      </a:endParaRPr>
                    </a:p>
                  </a:txBody>
                  <a:tcPr marL="68580" marR="68580" marT="0" marB="0" anchor="ctr"/>
                </a:tc>
                <a:tc>
                  <a:txBody>
                    <a:bodyPr/>
                    <a:lstStyle/>
                    <a:p>
                      <a:endParaRPr lang="en-US" sz="2000"/>
                    </a:p>
                  </a:txBody>
                  <a:tcPr/>
                </a:tc>
              </a:tr>
              <a:tr h="1371600">
                <a:tc>
                  <a:txBody>
                    <a:bodyPr/>
                    <a:lstStyle/>
                    <a:p>
                      <a:pPr marL="0" marR="0" algn="ctr">
                        <a:spcBef>
                          <a:spcPts val="0"/>
                        </a:spcBef>
                        <a:spcAft>
                          <a:spcPts val="600"/>
                        </a:spcAft>
                      </a:pPr>
                      <a:r>
                        <a:rPr lang="en-US" sz="2000" b="1">
                          <a:latin typeface="Arial"/>
                          <a:ea typeface="Times New Roman"/>
                        </a:rPr>
                        <a:t>Restriction enzyme</a:t>
                      </a:r>
                      <a:endParaRPr lang="en-US" sz="2000">
                        <a:latin typeface="Times New Roman"/>
                        <a:ea typeface="Times New Roman"/>
                      </a:endParaRPr>
                    </a:p>
                  </a:txBody>
                  <a:tcPr marL="68580" marR="68580" marT="0" marB="0" anchor="ctr"/>
                </a:tc>
                <a:tc>
                  <a:txBody>
                    <a:bodyPr/>
                    <a:lstStyle/>
                    <a:p>
                      <a:endParaRPr lang="en-US" sz="2000" dirty="0"/>
                    </a:p>
                  </a:txBody>
                  <a:tcPr/>
                </a:tc>
              </a:tr>
              <a:tr h="1100470">
                <a:tc>
                  <a:txBody>
                    <a:bodyPr/>
                    <a:lstStyle/>
                    <a:p>
                      <a:pPr marL="0" marR="0" algn="ctr">
                        <a:spcBef>
                          <a:spcPts val="0"/>
                        </a:spcBef>
                        <a:spcAft>
                          <a:spcPts val="600"/>
                        </a:spcAft>
                      </a:pPr>
                      <a:r>
                        <a:rPr lang="en-US" sz="2000" b="1">
                          <a:latin typeface="Arial"/>
                          <a:ea typeface="Times New Roman"/>
                        </a:rPr>
                        <a:t>Recombinant DNA</a:t>
                      </a:r>
                      <a:endParaRPr lang="en-US" sz="2000">
                        <a:latin typeface="Times New Roman"/>
                        <a:ea typeface="Times New Roman"/>
                      </a:endParaRPr>
                    </a:p>
                  </a:txBody>
                  <a:tcPr marL="68580" marR="68580" marT="0" marB="0" anchor="ctr"/>
                </a:tc>
                <a:tc>
                  <a:txBody>
                    <a:bodyPr/>
                    <a:lstStyle/>
                    <a:p>
                      <a:endParaRPr lang="en-US" sz="2000" dirty="0"/>
                    </a:p>
                  </a:txBody>
                  <a:tcPr/>
                </a:tc>
              </a:tr>
              <a:tr h="1100470">
                <a:tc>
                  <a:txBody>
                    <a:bodyPr/>
                    <a:lstStyle/>
                    <a:p>
                      <a:pPr marL="0" marR="0" algn="ctr">
                        <a:spcBef>
                          <a:spcPts val="0"/>
                        </a:spcBef>
                        <a:spcAft>
                          <a:spcPts val="600"/>
                        </a:spcAft>
                      </a:pPr>
                      <a:r>
                        <a:rPr lang="en-US" sz="2000" b="1" dirty="0">
                          <a:latin typeface="Arial"/>
                          <a:ea typeface="Times New Roman"/>
                        </a:rPr>
                        <a:t>Transgenic organism</a:t>
                      </a:r>
                      <a:endParaRPr lang="en-US" sz="2000" dirty="0">
                        <a:latin typeface="Times New Roman"/>
                        <a:ea typeface="Times New Roman"/>
                      </a:endParaRPr>
                    </a:p>
                  </a:txBody>
                  <a:tcPr marL="68580" marR="68580" marT="0" marB="0" anchor="ctr"/>
                </a:tc>
                <a:tc>
                  <a:txBody>
                    <a:bodyPr/>
                    <a:lstStyle/>
                    <a:p>
                      <a:endParaRPr lang="en-US" sz="2000" dirty="0"/>
                    </a:p>
                  </a:txBody>
                  <a:tcPr/>
                </a:tc>
              </a:tr>
            </a:tbl>
          </a:graphicData>
        </a:graphic>
      </p:graphicFrame>
      <p:sp>
        <p:nvSpPr>
          <p:cNvPr id="6" name="TextBox 5"/>
          <p:cNvSpPr txBox="1"/>
          <p:nvPr/>
        </p:nvSpPr>
        <p:spPr>
          <a:xfrm>
            <a:off x="4103914" y="1219200"/>
            <a:ext cx="4419600" cy="707886"/>
          </a:xfrm>
          <a:prstGeom prst="rect">
            <a:avLst/>
          </a:prstGeom>
          <a:noFill/>
        </p:spPr>
        <p:txBody>
          <a:bodyPr wrap="square" rtlCol="0">
            <a:spAutoFit/>
          </a:bodyPr>
          <a:lstStyle/>
          <a:p>
            <a:r>
              <a:rPr lang="en-US" sz="2000" b="1" u="sng" dirty="0" smtClean="0">
                <a:solidFill>
                  <a:schemeClr val="tx2">
                    <a:lumMod val="50000"/>
                  </a:schemeClr>
                </a:solidFill>
              </a:rPr>
              <a:t>A small, circular piece of DNA found in bacteria.  </a:t>
            </a:r>
            <a:endParaRPr lang="en-US" sz="2000" dirty="0">
              <a:solidFill>
                <a:schemeClr val="tx2">
                  <a:lumMod val="50000"/>
                </a:schemeClr>
              </a:solidFill>
            </a:endParaRPr>
          </a:p>
        </p:txBody>
      </p:sp>
      <p:sp>
        <p:nvSpPr>
          <p:cNvPr id="7" name="TextBox 6"/>
          <p:cNvSpPr txBox="1"/>
          <p:nvPr/>
        </p:nvSpPr>
        <p:spPr>
          <a:xfrm>
            <a:off x="4076700" y="2514600"/>
            <a:ext cx="4572000" cy="400110"/>
          </a:xfrm>
          <a:prstGeom prst="rect">
            <a:avLst/>
          </a:prstGeom>
          <a:noFill/>
        </p:spPr>
        <p:txBody>
          <a:bodyPr wrap="square" rtlCol="0">
            <a:spAutoFit/>
          </a:bodyPr>
          <a:lstStyle/>
          <a:p>
            <a:r>
              <a:rPr lang="en-US" sz="2000" b="1" u="sng" dirty="0" smtClean="0">
                <a:solidFill>
                  <a:schemeClr val="tx2">
                    <a:lumMod val="50000"/>
                  </a:schemeClr>
                </a:solidFill>
              </a:rPr>
              <a:t>Cuts DNA at specific sequences.  </a:t>
            </a:r>
            <a:endParaRPr lang="en-US" sz="2000" dirty="0">
              <a:solidFill>
                <a:schemeClr val="tx2">
                  <a:lumMod val="50000"/>
                </a:schemeClr>
              </a:solidFill>
            </a:endParaRPr>
          </a:p>
        </p:txBody>
      </p:sp>
      <p:sp>
        <p:nvSpPr>
          <p:cNvPr id="8" name="TextBox 7"/>
          <p:cNvSpPr txBox="1"/>
          <p:nvPr/>
        </p:nvSpPr>
        <p:spPr>
          <a:xfrm>
            <a:off x="4016829" y="3810000"/>
            <a:ext cx="4572000" cy="400110"/>
          </a:xfrm>
          <a:prstGeom prst="rect">
            <a:avLst/>
          </a:prstGeom>
          <a:noFill/>
        </p:spPr>
        <p:txBody>
          <a:bodyPr wrap="square" rtlCol="0">
            <a:spAutoFit/>
          </a:bodyPr>
          <a:lstStyle/>
          <a:p>
            <a:r>
              <a:rPr lang="en-US" sz="2000" b="1" u="sng" dirty="0" smtClean="0">
                <a:solidFill>
                  <a:schemeClr val="tx2">
                    <a:lumMod val="50000"/>
                  </a:schemeClr>
                </a:solidFill>
              </a:rPr>
              <a:t>DNA from two different sources.</a:t>
            </a:r>
            <a:endParaRPr lang="en-US" sz="2000" dirty="0">
              <a:solidFill>
                <a:schemeClr val="tx2">
                  <a:lumMod val="50000"/>
                </a:schemeClr>
              </a:solidFill>
            </a:endParaRPr>
          </a:p>
        </p:txBody>
      </p:sp>
      <p:sp>
        <p:nvSpPr>
          <p:cNvPr id="9" name="TextBox 8"/>
          <p:cNvSpPr txBox="1"/>
          <p:nvPr/>
        </p:nvSpPr>
        <p:spPr>
          <a:xfrm>
            <a:off x="4114800" y="4724400"/>
            <a:ext cx="4495800" cy="707886"/>
          </a:xfrm>
          <a:prstGeom prst="rect">
            <a:avLst/>
          </a:prstGeom>
          <a:noFill/>
        </p:spPr>
        <p:txBody>
          <a:bodyPr wrap="square" rtlCol="0">
            <a:spAutoFit/>
          </a:bodyPr>
          <a:lstStyle/>
          <a:p>
            <a:r>
              <a:rPr lang="en-US" sz="2000" b="1" u="sng" dirty="0" smtClean="0">
                <a:solidFill>
                  <a:schemeClr val="tx2">
                    <a:lumMod val="50000"/>
                  </a:schemeClr>
                </a:solidFill>
              </a:rPr>
              <a:t>An organism that has genes from another organism inserted into it.</a:t>
            </a:r>
            <a:endParaRPr lang="en-US" sz="2000" dirty="0">
              <a:solidFill>
                <a:schemeClr val="tx2">
                  <a:lumMod val="50000"/>
                </a:schemeClr>
              </a:solidFill>
            </a:endParaRPr>
          </a:p>
        </p:txBody>
      </p:sp>
    </p:spTree>
    <p:extLst>
      <p:ext uri="{BB962C8B-B14F-4D97-AF65-F5344CB8AC3E}">
        <p14:creationId xmlns:p14="http://schemas.microsoft.com/office/powerpoint/2010/main" val="184478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715962"/>
          </a:xfrm>
        </p:spPr>
        <p:txBody>
          <a:bodyPr>
            <a:noAutofit/>
          </a:bodyPr>
          <a:lstStyle/>
          <a:p>
            <a:r>
              <a:rPr lang="en-US" sz="2800" dirty="0" smtClean="0"/>
              <a:t>Transgenic Organisms in Agriculture</a:t>
            </a:r>
            <a:endParaRPr lang="en-US" sz="2800" dirty="0"/>
          </a:p>
        </p:txBody>
      </p:sp>
      <p:sp>
        <p:nvSpPr>
          <p:cNvPr id="3" name="Content Placeholder 2"/>
          <p:cNvSpPr>
            <a:spLocks noGrp="1"/>
          </p:cNvSpPr>
          <p:nvPr>
            <p:ph idx="1"/>
          </p:nvPr>
        </p:nvSpPr>
        <p:spPr>
          <a:xfrm>
            <a:off x="457200" y="990600"/>
            <a:ext cx="8229600" cy="5318760"/>
          </a:xfrm>
        </p:spPr>
        <p:txBody>
          <a:bodyPr>
            <a:normAutofit lnSpcReduction="10000"/>
          </a:bodyPr>
          <a:lstStyle/>
          <a:p>
            <a:pPr lvl="1"/>
            <a:endParaRPr lang="en-US" dirty="0" smtClean="0"/>
          </a:p>
          <a:p>
            <a:pPr lvl="1"/>
            <a:r>
              <a:rPr lang="en-US" dirty="0" smtClean="0"/>
              <a:t>_______________________________________________ – These plants contain a gene from a cold-water fish that allows it to survive in the colder temperatures.  When this gene is inserted into plants they can survive a frost.</a:t>
            </a:r>
            <a:br>
              <a:rPr lang="en-US" dirty="0" smtClean="0"/>
            </a:br>
            <a:endParaRPr lang="en-US" sz="2800" dirty="0" smtClean="0"/>
          </a:p>
          <a:p>
            <a:pPr lvl="1"/>
            <a:r>
              <a:rPr lang="en-US" dirty="0" smtClean="0"/>
              <a:t>_______________________________________________ – Instead of spraying pesticides, plants contain a gene to make their own to avoid being eaten by bugs.</a:t>
            </a:r>
            <a:br>
              <a:rPr lang="en-US" dirty="0" smtClean="0"/>
            </a:br>
            <a:endParaRPr lang="en-US" sz="2800" dirty="0" smtClean="0"/>
          </a:p>
          <a:p>
            <a:pPr lvl="1"/>
            <a:r>
              <a:rPr lang="en-US" dirty="0" smtClean="0"/>
              <a:t>_______________________________________________ – Plants with a gene to help survive with less water.</a:t>
            </a:r>
            <a:endParaRPr lang="en-US" dirty="0"/>
          </a:p>
        </p:txBody>
      </p:sp>
      <p:sp>
        <p:nvSpPr>
          <p:cNvPr id="4" name="TextBox 3"/>
          <p:cNvSpPr txBox="1"/>
          <p:nvPr/>
        </p:nvSpPr>
        <p:spPr>
          <a:xfrm>
            <a:off x="1447800" y="1290935"/>
            <a:ext cx="5943600" cy="461665"/>
          </a:xfrm>
          <a:prstGeom prst="rect">
            <a:avLst/>
          </a:prstGeom>
          <a:noFill/>
        </p:spPr>
        <p:txBody>
          <a:bodyPr wrap="square" rtlCol="0">
            <a:spAutoFit/>
          </a:bodyPr>
          <a:lstStyle/>
          <a:p>
            <a:r>
              <a:rPr lang="en-US" sz="2400" b="1" u="sng" dirty="0" smtClean="0">
                <a:solidFill>
                  <a:srgbClr val="FFFF00"/>
                </a:solidFill>
              </a:rPr>
              <a:t>Frost resistant plants</a:t>
            </a:r>
            <a:endParaRPr lang="en-US" sz="2400" b="1" u="sng" dirty="0">
              <a:solidFill>
                <a:srgbClr val="FFFF00"/>
              </a:solidFill>
            </a:endParaRPr>
          </a:p>
        </p:txBody>
      </p:sp>
      <p:sp>
        <p:nvSpPr>
          <p:cNvPr id="5" name="TextBox 4"/>
          <p:cNvSpPr txBox="1"/>
          <p:nvPr/>
        </p:nvSpPr>
        <p:spPr>
          <a:xfrm>
            <a:off x="1447800" y="3352800"/>
            <a:ext cx="5943600" cy="461665"/>
          </a:xfrm>
          <a:prstGeom prst="rect">
            <a:avLst/>
          </a:prstGeom>
          <a:noFill/>
        </p:spPr>
        <p:txBody>
          <a:bodyPr wrap="square" rtlCol="0">
            <a:spAutoFit/>
          </a:bodyPr>
          <a:lstStyle/>
          <a:p>
            <a:r>
              <a:rPr lang="en-US" sz="2400" b="1" u="sng" dirty="0" smtClean="0">
                <a:solidFill>
                  <a:srgbClr val="FFFF00"/>
                </a:solidFill>
              </a:rPr>
              <a:t>Pest resistant plants</a:t>
            </a:r>
            <a:endParaRPr lang="en-US" sz="2400" b="1" u="sng" dirty="0">
              <a:solidFill>
                <a:srgbClr val="FFFF00"/>
              </a:solidFill>
            </a:endParaRPr>
          </a:p>
        </p:txBody>
      </p:sp>
      <p:sp>
        <p:nvSpPr>
          <p:cNvPr id="6" name="TextBox 5"/>
          <p:cNvSpPr txBox="1"/>
          <p:nvPr/>
        </p:nvSpPr>
        <p:spPr>
          <a:xfrm>
            <a:off x="1447800" y="5105400"/>
            <a:ext cx="5943600" cy="461665"/>
          </a:xfrm>
          <a:prstGeom prst="rect">
            <a:avLst/>
          </a:prstGeom>
          <a:noFill/>
        </p:spPr>
        <p:txBody>
          <a:bodyPr wrap="square" rtlCol="0">
            <a:spAutoFit/>
          </a:bodyPr>
          <a:lstStyle/>
          <a:p>
            <a:r>
              <a:rPr lang="en-US" sz="2400" b="1" u="sng" dirty="0" smtClean="0">
                <a:solidFill>
                  <a:srgbClr val="FFFF00"/>
                </a:solidFill>
              </a:rPr>
              <a:t>Drought resistant plants</a:t>
            </a:r>
            <a:endParaRPr lang="en-US" sz="2400" b="1" u="sng" dirty="0">
              <a:solidFill>
                <a:srgbClr val="FFFF00"/>
              </a:solidFill>
            </a:endParaRPr>
          </a:p>
        </p:txBody>
      </p:sp>
    </p:spTree>
    <p:extLst>
      <p:ext uri="{BB962C8B-B14F-4D97-AF65-F5344CB8AC3E}">
        <p14:creationId xmlns:p14="http://schemas.microsoft.com/office/powerpoint/2010/main" val="398280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28600" y="76200"/>
            <a:ext cx="8686800" cy="868363"/>
          </a:xfrm>
        </p:spPr>
        <p:txBody>
          <a:bodyPr/>
          <a:lstStyle/>
          <a:p>
            <a:pPr eaLnBrk="1" hangingPunct="1"/>
            <a:r>
              <a:rPr lang="en-US" smtClean="0">
                <a:latin typeface="Bodoni" pitchFamily="18" charset="0"/>
              </a:rPr>
              <a:t>Genetic Engineering Example B:</a:t>
            </a:r>
          </a:p>
        </p:txBody>
      </p:sp>
      <p:sp>
        <p:nvSpPr>
          <p:cNvPr id="33794" name="Text Placeholder 2"/>
          <p:cNvSpPr>
            <a:spLocks noGrp="1"/>
          </p:cNvSpPr>
          <p:nvPr>
            <p:ph type="body" sz="half" idx="1"/>
          </p:nvPr>
        </p:nvSpPr>
        <p:spPr>
          <a:xfrm>
            <a:off x="3962400" y="1066800"/>
            <a:ext cx="4876800" cy="1981200"/>
          </a:xfrm>
        </p:spPr>
        <p:txBody>
          <a:bodyPr/>
          <a:lstStyle/>
          <a:p>
            <a:pPr marL="342900" lvl="1" indent="-342900" eaLnBrk="1" hangingPunct="1">
              <a:buFontTx/>
              <a:buChar char="•"/>
            </a:pPr>
            <a:r>
              <a:rPr lang="en-US" sz="2400" smtClean="0">
                <a:latin typeface="Bodoni" pitchFamily="18" charset="0"/>
              </a:rPr>
              <a:t>Scientists engineered chickens to be featherless by REMOVING the gene in chicken DNA that causes them to grow feathers</a:t>
            </a:r>
            <a:endParaRPr lang="en-US" sz="2600" smtClean="0">
              <a:latin typeface="Bodoni" pitchFamily="18" charset="0"/>
            </a:endParaRPr>
          </a:p>
        </p:txBody>
      </p:sp>
      <p:sp>
        <p:nvSpPr>
          <p:cNvPr id="16388" name="Rectangle 4"/>
          <p:cNvSpPr>
            <a:spLocks noChangeArrowheads="1"/>
          </p:cNvSpPr>
          <p:nvPr/>
        </p:nvSpPr>
        <p:spPr bwMode="auto">
          <a:xfrm>
            <a:off x="762000" y="1143000"/>
            <a:ext cx="3276600" cy="946150"/>
          </a:xfrm>
          <a:prstGeom prst="rect">
            <a:avLst/>
          </a:prstGeom>
          <a:noFill/>
          <a:ln w="9525">
            <a:noFill/>
            <a:miter lim="800000"/>
            <a:headEnd/>
            <a:tailEnd/>
          </a:ln>
        </p:spPr>
        <p:txBody>
          <a:bodyPr>
            <a:spAutoFit/>
          </a:bodyPr>
          <a:lstStyle/>
          <a:p>
            <a:r>
              <a:rPr lang="en-US" sz="2800" b="1" u="sng">
                <a:solidFill>
                  <a:srgbClr val="7030A0"/>
                </a:solidFill>
                <a:latin typeface="Bodoni" pitchFamily="18" charset="0"/>
              </a:rPr>
              <a:t>Make chickens with no feathers.</a:t>
            </a:r>
          </a:p>
        </p:txBody>
      </p:sp>
      <p:pic>
        <p:nvPicPr>
          <p:cNvPr id="16389" name="Picture 5"/>
          <p:cNvPicPr>
            <a:picLocks noChangeAspect="1" noChangeArrowheads="1"/>
          </p:cNvPicPr>
          <p:nvPr/>
        </p:nvPicPr>
        <p:blipFill>
          <a:blip r:embed="rId2" cstate="print"/>
          <a:srcRect/>
          <a:stretch>
            <a:fillRect/>
          </a:stretch>
        </p:blipFill>
        <p:spPr bwMode="auto">
          <a:xfrm>
            <a:off x="381000" y="2971800"/>
            <a:ext cx="5791200" cy="3598863"/>
          </a:xfrm>
          <a:prstGeom prst="rect">
            <a:avLst/>
          </a:prstGeom>
          <a:noFill/>
          <a:ln w="9525">
            <a:noFill/>
            <a:miter lim="800000"/>
            <a:headEnd/>
            <a:tailEnd/>
          </a:ln>
        </p:spPr>
      </p:pic>
      <p:pic>
        <p:nvPicPr>
          <p:cNvPr id="16390" name="Picture 10" descr="pencil2"/>
          <p:cNvPicPr>
            <a:picLocks noChangeAspect="1" noChangeArrowheads="1"/>
          </p:cNvPicPr>
          <p:nvPr/>
        </p:nvPicPr>
        <p:blipFill>
          <a:blip r:embed="rId3" cstate="print"/>
          <a:srcRect/>
          <a:stretch>
            <a:fillRect/>
          </a:stretch>
        </p:blipFill>
        <p:spPr bwMode="auto">
          <a:xfrm>
            <a:off x="152400" y="1295400"/>
            <a:ext cx="609600" cy="609600"/>
          </a:xfrm>
          <a:prstGeom prst="rect">
            <a:avLst/>
          </a:prstGeom>
          <a:noFill/>
          <a:ln w="9525">
            <a:noFill/>
            <a:miter lim="800000"/>
            <a:headEnd/>
            <a:tailEnd/>
          </a:ln>
        </p:spPr>
      </p:pic>
    </p:spTree>
    <p:extLst>
      <p:ext uri="{BB962C8B-B14F-4D97-AF65-F5344CB8AC3E}">
        <p14:creationId xmlns:p14="http://schemas.microsoft.com/office/powerpoint/2010/main" val="230788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8600" y="76200"/>
            <a:ext cx="8686800" cy="868363"/>
          </a:xfrm>
        </p:spPr>
        <p:txBody>
          <a:bodyPr/>
          <a:lstStyle/>
          <a:p>
            <a:pPr eaLnBrk="1" hangingPunct="1"/>
            <a:r>
              <a:rPr lang="en-US" smtClean="0">
                <a:latin typeface="Bodoni" pitchFamily="18" charset="0"/>
              </a:rPr>
              <a:t>Genetic Engineering Example C:</a:t>
            </a:r>
          </a:p>
        </p:txBody>
      </p:sp>
      <p:sp>
        <p:nvSpPr>
          <p:cNvPr id="34818" name="Text Placeholder 2"/>
          <p:cNvSpPr>
            <a:spLocks noGrp="1"/>
          </p:cNvSpPr>
          <p:nvPr>
            <p:ph type="body" sz="half" idx="1"/>
          </p:nvPr>
        </p:nvSpPr>
        <p:spPr>
          <a:xfrm>
            <a:off x="4419600" y="990600"/>
            <a:ext cx="4419600" cy="1676400"/>
          </a:xfrm>
        </p:spPr>
        <p:txBody>
          <a:bodyPr/>
          <a:lstStyle/>
          <a:p>
            <a:pPr eaLnBrk="1" hangingPunct="1">
              <a:lnSpc>
                <a:spcPct val="80000"/>
              </a:lnSpc>
              <a:buFontTx/>
              <a:buNone/>
            </a:pPr>
            <a:r>
              <a:rPr lang="en-US" sz="2400" smtClean="0">
                <a:latin typeface="Bodoni" pitchFamily="18" charset="0"/>
              </a:rPr>
              <a:t>Scientists added a gene for producing scorpion venom to cabbage plants to kill pesky caterpillars that eat crops!</a:t>
            </a:r>
          </a:p>
        </p:txBody>
      </p:sp>
      <p:sp>
        <p:nvSpPr>
          <p:cNvPr id="17412" name="Rectangle 4"/>
          <p:cNvSpPr>
            <a:spLocks noChangeArrowheads="1"/>
          </p:cNvSpPr>
          <p:nvPr/>
        </p:nvSpPr>
        <p:spPr bwMode="auto">
          <a:xfrm>
            <a:off x="457200" y="914400"/>
            <a:ext cx="3886200" cy="1373188"/>
          </a:xfrm>
          <a:prstGeom prst="rect">
            <a:avLst/>
          </a:prstGeom>
          <a:noFill/>
          <a:ln w="9525">
            <a:noFill/>
            <a:miter lim="800000"/>
            <a:headEnd/>
            <a:tailEnd/>
          </a:ln>
        </p:spPr>
        <p:txBody>
          <a:bodyPr>
            <a:spAutoFit/>
          </a:bodyPr>
          <a:lstStyle/>
          <a:p>
            <a:r>
              <a:rPr lang="en-US" sz="2800" b="1" u="sng">
                <a:solidFill>
                  <a:srgbClr val="7030A0"/>
                </a:solidFill>
                <a:latin typeface="Bodoni" pitchFamily="18" charset="0"/>
              </a:rPr>
              <a:t>Cabbage plant</a:t>
            </a:r>
            <a:r>
              <a:rPr lang="en-US" sz="2800" b="1">
                <a:solidFill>
                  <a:srgbClr val="7030A0"/>
                </a:solidFill>
                <a:latin typeface="Bodoni" pitchFamily="18" charset="0"/>
              </a:rPr>
              <a:t> + </a:t>
            </a:r>
          </a:p>
          <a:p>
            <a:r>
              <a:rPr lang="en-US" sz="2800" b="1">
                <a:solidFill>
                  <a:srgbClr val="7030A0"/>
                </a:solidFill>
                <a:latin typeface="Bodoni" pitchFamily="18" charset="0"/>
              </a:rPr>
              <a:t>   </a:t>
            </a:r>
            <a:r>
              <a:rPr lang="en-US" sz="2800" b="1" u="sng">
                <a:solidFill>
                  <a:srgbClr val="7030A0"/>
                </a:solidFill>
                <a:latin typeface="Bodoni" pitchFamily="18" charset="0"/>
              </a:rPr>
              <a:t>scorpion venom</a:t>
            </a:r>
            <a:r>
              <a:rPr lang="en-US" sz="2800" b="1">
                <a:solidFill>
                  <a:srgbClr val="7030A0"/>
                </a:solidFill>
                <a:latin typeface="Bodoni" pitchFamily="18" charset="0"/>
              </a:rPr>
              <a:t> = </a:t>
            </a:r>
          </a:p>
          <a:p>
            <a:r>
              <a:rPr lang="en-US" sz="2800" b="1">
                <a:solidFill>
                  <a:srgbClr val="7030A0"/>
                </a:solidFill>
                <a:latin typeface="Bodoni" pitchFamily="18" charset="0"/>
              </a:rPr>
              <a:t>     </a:t>
            </a:r>
            <a:r>
              <a:rPr lang="en-US" sz="2800" b="1" u="sng">
                <a:solidFill>
                  <a:srgbClr val="7030A0"/>
                </a:solidFill>
                <a:latin typeface="Bodoni" pitchFamily="18" charset="0"/>
              </a:rPr>
              <a:t>bug-proof veggies</a:t>
            </a:r>
          </a:p>
        </p:txBody>
      </p:sp>
      <p:pic>
        <p:nvPicPr>
          <p:cNvPr id="17413" name="Picture 6"/>
          <p:cNvPicPr>
            <a:picLocks noChangeAspect="1" noChangeArrowheads="1"/>
          </p:cNvPicPr>
          <p:nvPr/>
        </p:nvPicPr>
        <p:blipFill>
          <a:blip r:embed="rId2" cstate="print"/>
          <a:srcRect/>
          <a:stretch>
            <a:fillRect/>
          </a:stretch>
        </p:blipFill>
        <p:spPr bwMode="auto">
          <a:xfrm>
            <a:off x="457200" y="2911475"/>
            <a:ext cx="4267200" cy="3413125"/>
          </a:xfrm>
          <a:prstGeom prst="rect">
            <a:avLst/>
          </a:prstGeom>
          <a:noFill/>
          <a:ln w="9525">
            <a:noFill/>
            <a:miter lim="800000"/>
            <a:headEnd/>
            <a:tailEnd/>
          </a:ln>
        </p:spPr>
      </p:pic>
      <p:pic>
        <p:nvPicPr>
          <p:cNvPr id="17414" name="Picture 7"/>
          <p:cNvPicPr>
            <a:picLocks noChangeAspect="1" noChangeArrowheads="1"/>
          </p:cNvPicPr>
          <p:nvPr/>
        </p:nvPicPr>
        <p:blipFill>
          <a:blip r:embed="rId3" cstate="print">
            <a:lum bright="-6000" contrast="36000"/>
          </a:blip>
          <a:srcRect/>
          <a:stretch>
            <a:fillRect/>
          </a:stretch>
        </p:blipFill>
        <p:spPr bwMode="auto">
          <a:xfrm>
            <a:off x="4648200" y="2667000"/>
            <a:ext cx="3914775" cy="3505200"/>
          </a:xfrm>
          <a:prstGeom prst="rect">
            <a:avLst/>
          </a:prstGeom>
          <a:noFill/>
          <a:ln w="9525">
            <a:noFill/>
            <a:miter lim="800000"/>
            <a:headEnd/>
            <a:tailEnd/>
          </a:ln>
        </p:spPr>
      </p:pic>
      <p:pic>
        <p:nvPicPr>
          <p:cNvPr id="17415" name="Picture 10" descr="pencil2"/>
          <p:cNvPicPr>
            <a:picLocks noChangeAspect="1" noChangeArrowheads="1"/>
          </p:cNvPicPr>
          <p:nvPr/>
        </p:nvPicPr>
        <p:blipFill>
          <a:blip r:embed="rId4" cstate="print"/>
          <a:srcRect/>
          <a:stretch>
            <a:fillRect/>
          </a:stretch>
        </p:blipFill>
        <p:spPr bwMode="auto">
          <a:xfrm>
            <a:off x="152400" y="1524000"/>
            <a:ext cx="609600" cy="609600"/>
          </a:xfrm>
          <a:prstGeom prst="rect">
            <a:avLst/>
          </a:prstGeom>
          <a:noFill/>
          <a:ln w="9525">
            <a:noFill/>
            <a:miter lim="800000"/>
            <a:headEnd/>
            <a:tailEnd/>
          </a:ln>
        </p:spPr>
      </p:pic>
    </p:spTree>
    <p:extLst>
      <p:ext uri="{BB962C8B-B14F-4D97-AF65-F5344CB8AC3E}">
        <p14:creationId xmlns:p14="http://schemas.microsoft.com/office/powerpoint/2010/main" val="396604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8600" y="76200"/>
            <a:ext cx="8686800" cy="868363"/>
          </a:xfrm>
        </p:spPr>
        <p:txBody>
          <a:bodyPr/>
          <a:lstStyle/>
          <a:p>
            <a:pPr eaLnBrk="1" hangingPunct="1"/>
            <a:r>
              <a:rPr lang="en-US" smtClean="0">
                <a:latin typeface="Bodoni" pitchFamily="18" charset="0"/>
              </a:rPr>
              <a:t>Genetic Engineering Example D:</a:t>
            </a:r>
          </a:p>
        </p:txBody>
      </p:sp>
      <p:sp>
        <p:nvSpPr>
          <p:cNvPr id="35842" name="Text Placeholder 2"/>
          <p:cNvSpPr>
            <a:spLocks noGrp="1"/>
          </p:cNvSpPr>
          <p:nvPr>
            <p:ph type="body" sz="half" idx="1"/>
          </p:nvPr>
        </p:nvSpPr>
        <p:spPr>
          <a:xfrm>
            <a:off x="3962400" y="1066800"/>
            <a:ext cx="4800600" cy="1676400"/>
          </a:xfrm>
        </p:spPr>
        <p:txBody>
          <a:bodyPr/>
          <a:lstStyle/>
          <a:p>
            <a:pPr eaLnBrk="1" hangingPunct="1"/>
            <a:r>
              <a:rPr lang="en-US" sz="2400" smtClean="0">
                <a:latin typeface="Bodoni" pitchFamily="18" charset="0"/>
              </a:rPr>
              <a:t>Placing the “anti-freeze gene” from a fish in tomatoes so the tomatoes can still grow in cold weather.</a:t>
            </a:r>
          </a:p>
          <a:p>
            <a:pPr eaLnBrk="1" hangingPunct="1"/>
            <a:endParaRPr lang="en-US" sz="2400" smtClean="0"/>
          </a:p>
        </p:txBody>
      </p:sp>
      <p:sp>
        <p:nvSpPr>
          <p:cNvPr id="18436" name="Rectangle 4"/>
          <p:cNvSpPr>
            <a:spLocks noChangeArrowheads="1"/>
          </p:cNvSpPr>
          <p:nvPr/>
        </p:nvSpPr>
        <p:spPr bwMode="auto">
          <a:xfrm>
            <a:off x="838200" y="990600"/>
            <a:ext cx="3276600" cy="1373188"/>
          </a:xfrm>
          <a:prstGeom prst="rect">
            <a:avLst/>
          </a:prstGeom>
          <a:noFill/>
          <a:ln w="9525">
            <a:noFill/>
            <a:miter lim="800000"/>
            <a:headEnd/>
            <a:tailEnd/>
          </a:ln>
        </p:spPr>
        <p:txBody>
          <a:bodyPr>
            <a:spAutoFit/>
          </a:bodyPr>
          <a:lstStyle/>
          <a:p>
            <a:r>
              <a:rPr lang="en-US" sz="2800" b="1" u="sng">
                <a:solidFill>
                  <a:srgbClr val="7030A0"/>
                </a:solidFill>
                <a:latin typeface="Bodoni" pitchFamily="18" charset="0"/>
              </a:rPr>
              <a:t>Give tomatoes the ability to make anti-freeze.</a:t>
            </a:r>
          </a:p>
        </p:txBody>
      </p:sp>
      <p:pic>
        <p:nvPicPr>
          <p:cNvPr id="18437" name="Picture 2"/>
          <p:cNvPicPr>
            <a:picLocks noChangeAspect="1" noChangeArrowheads="1"/>
          </p:cNvPicPr>
          <p:nvPr/>
        </p:nvPicPr>
        <p:blipFill>
          <a:blip r:embed="rId2" cstate="print"/>
          <a:srcRect/>
          <a:stretch>
            <a:fillRect/>
          </a:stretch>
        </p:blipFill>
        <p:spPr bwMode="auto">
          <a:xfrm>
            <a:off x="1600200" y="2743200"/>
            <a:ext cx="5842000" cy="3878263"/>
          </a:xfrm>
          <a:prstGeom prst="rect">
            <a:avLst/>
          </a:prstGeom>
          <a:noFill/>
          <a:ln w="9525">
            <a:noFill/>
            <a:miter lim="800000"/>
            <a:headEnd/>
            <a:tailEnd/>
          </a:ln>
        </p:spPr>
      </p:pic>
      <p:pic>
        <p:nvPicPr>
          <p:cNvPr id="18438" name="Picture 10" descr="pencil2"/>
          <p:cNvPicPr>
            <a:picLocks noChangeAspect="1" noChangeArrowheads="1"/>
          </p:cNvPicPr>
          <p:nvPr/>
        </p:nvPicPr>
        <p:blipFill>
          <a:blip r:embed="rId3" cstate="print"/>
          <a:srcRect/>
          <a:stretch>
            <a:fillRect/>
          </a:stretch>
        </p:blipFill>
        <p:spPr bwMode="auto">
          <a:xfrm>
            <a:off x="152400" y="1295400"/>
            <a:ext cx="609600" cy="609600"/>
          </a:xfrm>
          <a:prstGeom prst="rect">
            <a:avLst/>
          </a:prstGeom>
          <a:noFill/>
          <a:ln w="9525">
            <a:noFill/>
            <a:miter lim="800000"/>
            <a:headEnd/>
            <a:tailEnd/>
          </a:ln>
        </p:spPr>
      </p:pic>
    </p:spTree>
    <p:extLst>
      <p:ext uri="{BB962C8B-B14F-4D97-AF65-F5344CB8AC3E}">
        <p14:creationId xmlns:p14="http://schemas.microsoft.com/office/powerpoint/2010/main" val="398012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990600" y="1600200"/>
            <a:ext cx="7315200" cy="4954588"/>
          </a:xfrm>
          <a:prstGeom prst="rect">
            <a:avLst/>
          </a:prstGeom>
          <a:noFill/>
          <a:ln w="9525">
            <a:noFill/>
            <a:miter lim="800000"/>
            <a:headEnd/>
            <a:tailEnd/>
          </a:ln>
        </p:spPr>
      </p:pic>
      <p:sp>
        <p:nvSpPr>
          <p:cNvPr id="10243" name="TextBox 2"/>
          <p:cNvSpPr txBox="1">
            <a:spLocks noChangeArrowheads="1"/>
          </p:cNvSpPr>
          <p:nvPr/>
        </p:nvSpPr>
        <p:spPr bwMode="auto">
          <a:xfrm>
            <a:off x="0" y="0"/>
            <a:ext cx="9144000" cy="954088"/>
          </a:xfrm>
          <a:prstGeom prst="rect">
            <a:avLst/>
          </a:prstGeom>
          <a:noFill/>
          <a:ln w="9525">
            <a:noFill/>
            <a:miter lim="800000"/>
            <a:headEnd/>
            <a:tailEnd/>
          </a:ln>
        </p:spPr>
        <p:txBody>
          <a:bodyPr>
            <a:spAutoFit/>
          </a:bodyPr>
          <a:lstStyle/>
          <a:p>
            <a:r>
              <a:rPr lang="en-US" sz="2800" b="1">
                <a:latin typeface="Calibri" pitchFamily="34" charset="0"/>
              </a:rPr>
              <a:t>Genetic Engineering to insert specific genes from one organism into another  to gain a desired trait. </a:t>
            </a:r>
          </a:p>
        </p:txBody>
      </p:sp>
    </p:spTree>
    <p:extLst>
      <p:ext uri="{BB962C8B-B14F-4D97-AF65-F5344CB8AC3E}">
        <p14:creationId xmlns:p14="http://schemas.microsoft.com/office/powerpoint/2010/main" val="3356786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staff-fs\teachers\hendersonm\7TH GRADE SCIENCE\Inheritance\DNA, genes, chromos, GE, SB\CornGE.jpg"/>
          <p:cNvPicPr>
            <a:picLocks noChangeAspect="1" noChangeArrowheads="1"/>
          </p:cNvPicPr>
          <p:nvPr/>
        </p:nvPicPr>
        <p:blipFill>
          <a:blip r:embed="rId2" cstate="print"/>
          <a:srcRect/>
          <a:stretch>
            <a:fillRect/>
          </a:stretch>
        </p:blipFill>
        <p:spPr bwMode="auto">
          <a:xfrm>
            <a:off x="0" y="1219200"/>
            <a:ext cx="9144000" cy="5407025"/>
          </a:xfrm>
          <a:prstGeom prst="rect">
            <a:avLst/>
          </a:prstGeom>
          <a:noFill/>
          <a:ln w="9525">
            <a:noFill/>
            <a:miter lim="800000"/>
            <a:headEnd/>
            <a:tailEnd/>
          </a:ln>
        </p:spPr>
      </p:pic>
      <p:sp>
        <p:nvSpPr>
          <p:cNvPr id="36879" name="Rectangle 15"/>
          <p:cNvSpPr>
            <a:spLocks noChangeArrowheads="1"/>
          </p:cNvSpPr>
          <p:nvPr/>
        </p:nvSpPr>
        <p:spPr bwMode="auto">
          <a:xfrm>
            <a:off x="4419600" y="1066800"/>
            <a:ext cx="4267200" cy="2133600"/>
          </a:xfrm>
          <a:prstGeom prst="rect">
            <a:avLst/>
          </a:prstGeom>
          <a:solidFill>
            <a:schemeClr val="tx2"/>
          </a:solidFill>
          <a:ln w="9525">
            <a:noFill/>
            <a:miter lim="800000"/>
            <a:headEnd/>
            <a:tailEnd/>
          </a:ln>
        </p:spPr>
        <p:txBody>
          <a:bodyPr wrap="none" anchor="ctr"/>
          <a:lstStyle/>
          <a:p>
            <a:endParaRPr lang="en-US">
              <a:latin typeface="Calibri" pitchFamily="34" charset="0"/>
            </a:endParaRPr>
          </a:p>
        </p:txBody>
      </p:sp>
      <p:sp>
        <p:nvSpPr>
          <p:cNvPr id="36877" name="Rectangle 13"/>
          <p:cNvSpPr>
            <a:spLocks noChangeArrowheads="1"/>
          </p:cNvSpPr>
          <p:nvPr/>
        </p:nvSpPr>
        <p:spPr bwMode="auto">
          <a:xfrm>
            <a:off x="5105400" y="3124200"/>
            <a:ext cx="4267200" cy="3124200"/>
          </a:xfrm>
          <a:prstGeom prst="rect">
            <a:avLst/>
          </a:prstGeom>
          <a:solidFill>
            <a:schemeClr val="tx2"/>
          </a:solidFill>
          <a:ln w="9525">
            <a:noFill/>
            <a:miter lim="800000"/>
            <a:headEnd/>
            <a:tailEnd/>
          </a:ln>
        </p:spPr>
        <p:txBody>
          <a:bodyPr wrap="none" anchor="ctr"/>
          <a:lstStyle/>
          <a:p>
            <a:endParaRPr lang="en-US">
              <a:latin typeface="Calibri" pitchFamily="34" charset="0"/>
            </a:endParaRPr>
          </a:p>
        </p:txBody>
      </p:sp>
      <p:sp>
        <p:nvSpPr>
          <p:cNvPr id="13317" name="Title 1"/>
          <p:cNvSpPr>
            <a:spLocks noGrp="1"/>
          </p:cNvSpPr>
          <p:nvPr>
            <p:ph type="title"/>
          </p:nvPr>
        </p:nvSpPr>
        <p:spPr>
          <a:xfrm>
            <a:off x="152400" y="228600"/>
            <a:ext cx="8610600" cy="1143000"/>
          </a:xfrm>
        </p:spPr>
        <p:txBody>
          <a:bodyPr/>
          <a:lstStyle/>
          <a:p>
            <a:pPr algn="l" eaLnBrk="1" hangingPunct="1"/>
            <a:r>
              <a:rPr lang="en-US" sz="2800" smtClean="0">
                <a:latin typeface="Bodoni" pitchFamily="18" charset="0"/>
              </a:rPr>
              <a:t>Genetic Engineering of insect- </a:t>
            </a:r>
            <a:br>
              <a:rPr lang="en-US" sz="2800" smtClean="0">
                <a:latin typeface="Bodoni" pitchFamily="18" charset="0"/>
              </a:rPr>
            </a:br>
            <a:r>
              <a:rPr lang="en-US" sz="2800" smtClean="0">
                <a:latin typeface="Bodoni" pitchFamily="18" charset="0"/>
              </a:rPr>
              <a:t>       resistant corn</a:t>
            </a:r>
          </a:p>
        </p:txBody>
      </p:sp>
      <p:sp>
        <p:nvSpPr>
          <p:cNvPr id="13318" name="TextBox 5"/>
          <p:cNvSpPr txBox="1">
            <a:spLocks noChangeArrowheads="1"/>
          </p:cNvSpPr>
          <p:nvPr/>
        </p:nvSpPr>
        <p:spPr bwMode="auto">
          <a:xfrm>
            <a:off x="1524000" y="1219200"/>
            <a:ext cx="3657600" cy="457200"/>
          </a:xfrm>
          <a:prstGeom prst="rect">
            <a:avLst/>
          </a:prstGeom>
          <a:solidFill>
            <a:srgbClr val="C0C0C0"/>
          </a:solidFill>
          <a:ln w="9525">
            <a:noFill/>
            <a:miter lim="800000"/>
            <a:headEnd/>
            <a:tailEnd/>
          </a:ln>
        </p:spPr>
        <p:txBody>
          <a:bodyPr>
            <a:spAutoFit/>
          </a:bodyPr>
          <a:lstStyle/>
          <a:p>
            <a:r>
              <a:rPr lang="en-US" sz="2400" b="1">
                <a:solidFill>
                  <a:schemeClr val="bg2"/>
                </a:solidFill>
                <a:latin typeface="Bodoni" pitchFamily="18" charset="0"/>
              </a:rPr>
              <a:t>#1 Identify desired gene</a:t>
            </a:r>
          </a:p>
        </p:txBody>
      </p:sp>
      <p:cxnSp>
        <p:nvCxnSpPr>
          <p:cNvPr id="8" name="Straight Arrow Connector 7"/>
          <p:cNvCxnSpPr/>
          <p:nvPr/>
        </p:nvCxnSpPr>
        <p:spPr bwMode="auto">
          <a:xfrm rot="5400000">
            <a:off x="2593975" y="2257425"/>
            <a:ext cx="304800" cy="2095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a:spLocks noChangeArrowheads="1"/>
          </p:cNvSpPr>
          <p:nvPr/>
        </p:nvSpPr>
        <p:spPr bwMode="auto">
          <a:xfrm>
            <a:off x="5334000" y="228600"/>
            <a:ext cx="3810000" cy="830263"/>
          </a:xfrm>
          <a:prstGeom prst="rect">
            <a:avLst/>
          </a:prstGeom>
          <a:solidFill>
            <a:srgbClr val="C0C0C0"/>
          </a:solidFill>
          <a:ln w="9525">
            <a:noFill/>
            <a:miter lim="800000"/>
            <a:headEnd/>
            <a:tailEnd/>
          </a:ln>
        </p:spPr>
        <p:txBody>
          <a:bodyPr>
            <a:spAutoFit/>
          </a:bodyPr>
          <a:lstStyle/>
          <a:p>
            <a:r>
              <a:rPr lang="en-US" sz="2400" b="1">
                <a:solidFill>
                  <a:schemeClr val="bg2"/>
                </a:solidFill>
                <a:latin typeface="Bodoni" pitchFamily="18" charset="0"/>
              </a:rPr>
              <a:t>#2 Use restriction enzymes to cut desired gene loose</a:t>
            </a:r>
          </a:p>
        </p:txBody>
      </p:sp>
      <p:sp>
        <p:nvSpPr>
          <p:cNvPr id="36874" name="TextBox 13"/>
          <p:cNvSpPr txBox="1">
            <a:spLocks noChangeArrowheads="1"/>
          </p:cNvSpPr>
          <p:nvPr/>
        </p:nvSpPr>
        <p:spPr bwMode="auto">
          <a:xfrm>
            <a:off x="0" y="5791200"/>
            <a:ext cx="4191000" cy="457200"/>
          </a:xfrm>
          <a:prstGeom prst="rect">
            <a:avLst/>
          </a:prstGeom>
          <a:solidFill>
            <a:srgbClr val="C0C0C0"/>
          </a:solidFill>
          <a:ln w="9525">
            <a:noFill/>
            <a:miter lim="800000"/>
            <a:headEnd/>
            <a:tailEnd/>
          </a:ln>
        </p:spPr>
        <p:txBody>
          <a:bodyPr>
            <a:spAutoFit/>
          </a:bodyPr>
          <a:lstStyle/>
          <a:p>
            <a:r>
              <a:rPr lang="en-US" sz="2400" b="1">
                <a:solidFill>
                  <a:schemeClr val="accent1"/>
                </a:solidFill>
                <a:latin typeface="Bodoni" pitchFamily="18" charset="0"/>
              </a:rPr>
              <a:t>#3 Remove undesired gene</a:t>
            </a:r>
          </a:p>
        </p:txBody>
      </p:sp>
      <p:sp>
        <p:nvSpPr>
          <p:cNvPr id="21" name="Rectangle 20"/>
          <p:cNvSpPr/>
          <p:nvPr/>
        </p:nvSpPr>
        <p:spPr>
          <a:xfrm>
            <a:off x="0" y="6629400"/>
            <a:ext cx="91440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TextBox 19"/>
          <p:cNvSpPr txBox="1">
            <a:spLocks noChangeArrowheads="1"/>
          </p:cNvSpPr>
          <p:nvPr/>
        </p:nvSpPr>
        <p:spPr bwMode="auto">
          <a:xfrm>
            <a:off x="4191000" y="6396038"/>
            <a:ext cx="4953000" cy="457200"/>
          </a:xfrm>
          <a:prstGeom prst="rect">
            <a:avLst/>
          </a:prstGeom>
          <a:solidFill>
            <a:srgbClr val="C0C0C0"/>
          </a:solidFill>
          <a:ln w="9525">
            <a:noFill/>
            <a:miter lim="800000"/>
            <a:headEnd/>
            <a:tailEnd/>
          </a:ln>
        </p:spPr>
        <p:txBody>
          <a:bodyPr>
            <a:spAutoFit/>
          </a:bodyPr>
          <a:lstStyle/>
          <a:p>
            <a:r>
              <a:rPr lang="en-US" sz="2400" b="1">
                <a:solidFill>
                  <a:schemeClr val="accent1"/>
                </a:solidFill>
                <a:latin typeface="Bodoni" pitchFamily="18" charset="0"/>
              </a:rPr>
              <a:t>#4 Insert desired gene into corn</a:t>
            </a:r>
          </a:p>
        </p:txBody>
      </p:sp>
      <p:sp>
        <p:nvSpPr>
          <p:cNvPr id="36878" name="Rectangle 14"/>
          <p:cNvSpPr>
            <a:spLocks noChangeArrowheads="1"/>
          </p:cNvSpPr>
          <p:nvPr/>
        </p:nvSpPr>
        <p:spPr bwMode="auto">
          <a:xfrm>
            <a:off x="-152400" y="3276600"/>
            <a:ext cx="4495800" cy="2133600"/>
          </a:xfrm>
          <a:prstGeom prst="rect">
            <a:avLst/>
          </a:prstGeom>
          <a:solidFill>
            <a:schemeClr val="tx2"/>
          </a:solidFill>
          <a:ln w="9525">
            <a:noFill/>
            <a:miter lim="800000"/>
            <a:headEnd/>
            <a:tailEnd/>
          </a:ln>
        </p:spPr>
        <p:txBody>
          <a:bodyPr wrap="none" anchor="ctr"/>
          <a:lstStyle/>
          <a:p>
            <a:endParaRPr lang="en-US">
              <a:latin typeface="Calibri" pitchFamily="34" charset="0"/>
            </a:endParaRPr>
          </a:p>
        </p:txBody>
      </p:sp>
    </p:spTree>
    <p:extLst>
      <p:ext uri="{BB962C8B-B14F-4D97-AF65-F5344CB8AC3E}">
        <p14:creationId xmlns:p14="http://schemas.microsoft.com/office/powerpoint/2010/main" val="49230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687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687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68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9" grpId="0" animBg="1"/>
      <p:bldP spid="36877" grpId="0" animBg="1"/>
      <p:bldP spid="12" grpId="0" animBg="1"/>
      <p:bldP spid="36874" grpId="0" animBg="1"/>
      <p:bldP spid="20" grpId="0" animBg="1"/>
      <p:bldP spid="3687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28600" y="76200"/>
            <a:ext cx="8686800" cy="868363"/>
          </a:xfrm>
        </p:spPr>
        <p:txBody>
          <a:bodyPr/>
          <a:lstStyle/>
          <a:p>
            <a:pPr eaLnBrk="1" hangingPunct="1"/>
            <a:r>
              <a:rPr lang="en-US" smtClean="0">
                <a:latin typeface="Bodoni" pitchFamily="18" charset="0"/>
              </a:rPr>
              <a:t>Genetic Engineering Example B:</a:t>
            </a:r>
          </a:p>
        </p:txBody>
      </p:sp>
      <p:sp>
        <p:nvSpPr>
          <p:cNvPr id="33794" name="Text Placeholder 2"/>
          <p:cNvSpPr>
            <a:spLocks noGrp="1"/>
          </p:cNvSpPr>
          <p:nvPr>
            <p:ph type="body" sz="half" idx="1"/>
          </p:nvPr>
        </p:nvSpPr>
        <p:spPr>
          <a:xfrm>
            <a:off x="3962400" y="1066800"/>
            <a:ext cx="4876800" cy="1981200"/>
          </a:xfrm>
        </p:spPr>
        <p:txBody>
          <a:bodyPr/>
          <a:lstStyle/>
          <a:p>
            <a:pPr marL="342900" lvl="1" indent="-342900" eaLnBrk="1" hangingPunct="1">
              <a:buFontTx/>
              <a:buChar char="•"/>
            </a:pPr>
            <a:r>
              <a:rPr lang="en-US" sz="2400" smtClean="0">
                <a:latin typeface="Bodoni" pitchFamily="18" charset="0"/>
              </a:rPr>
              <a:t>Scientists engineered chickens to be featherless by REMOVING the gene in chicken DNA that causes them to grow feathers</a:t>
            </a:r>
            <a:endParaRPr lang="en-US" sz="2600" smtClean="0">
              <a:latin typeface="Bodoni" pitchFamily="18" charset="0"/>
            </a:endParaRPr>
          </a:p>
        </p:txBody>
      </p:sp>
      <p:sp>
        <p:nvSpPr>
          <p:cNvPr id="16388" name="Rectangle 4"/>
          <p:cNvSpPr>
            <a:spLocks noChangeArrowheads="1"/>
          </p:cNvSpPr>
          <p:nvPr/>
        </p:nvSpPr>
        <p:spPr bwMode="auto">
          <a:xfrm>
            <a:off x="762000" y="1143000"/>
            <a:ext cx="3276600" cy="946150"/>
          </a:xfrm>
          <a:prstGeom prst="rect">
            <a:avLst/>
          </a:prstGeom>
          <a:noFill/>
          <a:ln w="9525">
            <a:noFill/>
            <a:miter lim="800000"/>
            <a:headEnd/>
            <a:tailEnd/>
          </a:ln>
        </p:spPr>
        <p:txBody>
          <a:bodyPr>
            <a:spAutoFit/>
          </a:bodyPr>
          <a:lstStyle/>
          <a:p>
            <a:r>
              <a:rPr lang="en-US" sz="2800" b="1" u="sng">
                <a:solidFill>
                  <a:srgbClr val="7030A0"/>
                </a:solidFill>
                <a:latin typeface="Bodoni" pitchFamily="18" charset="0"/>
              </a:rPr>
              <a:t>Make chickens with no feathers.</a:t>
            </a:r>
          </a:p>
        </p:txBody>
      </p:sp>
      <p:pic>
        <p:nvPicPr>
          <p:cNvPr id="16389" name="Picture 5"/>
          <p:cNvPicPr>
            <a:picLocks noChangeAspect="1" noChangeArrowheads="1"/>
          </p:cNvPicPr>
          <p:nvPr/>
        </p:nvPicPr>
        <p:blipFill>
          <a:blip r:embed="rId2" cstate="print"/>
          <a:srcRect/>
          <a:stretch>
            <a:fillRect/>
          </a:stretch>
        </p:blipFill>
        <p:spPr bwMode="auto">
          <a:xfrm>
            <a:off x="381000" y="2971800"/>
            <a:ext cx="5791200" cy="3598863"/>
          </a:xfrm>
          <a:prstGeom prst="rect">
            <a:avLst/>
          </a:prstGeom>
          <a:noFill/>
          <a:ln w="9525">
            <a:noFill/>
            <a:miter lim="800000"/>
            <a:headEnd/>
            <a:tailEnd/>
          </a:ln>
        </p:spPr>
      </p:pic>
      <p:pic>
        <p:nvPicPr>
          <p:cNvPr id="16390" name="Picture 10" descr="pencil2"/>
          <p:cNvPicPr>
            <a:picLocks noChangeAspect="1" noChangeArrowheads="1"/>
          </p:cNvPicPr>
          <p:nvPr/>
        </p:nvPicPr>
        <p:blipFill>
          <a:blip r:embed="rId3" cstate="print"/>
          <a:srcRect/>
          <a:stretch>
            <a:fillRect/>
          </a:stretch>
        </p:blipFill>
        <p:spPr bwMode="auto">
          <a:xfrm>
            <a:off x="152400" y="1295400"/>
            <a:ext cx="609600" cy="609600"/>
          </a:xfrm>
          <a:prstGeom prst="rect">
            <a:avLst/>
          </a:prstGeom>
          <a:noFill/>
          <a:ln w="9525">
            <a:noFill/>
            <a:miter lim="800000"/>
            <a:headEnd/>
            <a:tailEnd/>
          </a:ln>
        </p:spPr>
      </p:pic>
    </p:spTree>
    <p:extLst>
      <p:ext uri="{BB962C8B-B14F-4D97-AF65-F5344CB8AC3E}">
        <p14:creationId xmlns:p14="http://schemas.microsoft.com/office/powerpoint/2010/main" val="246624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609600"/>
          </a:xfrm>
        </p:spPr>
        <p:txBody>
          <a:bodyPr>
            <a:normAutofit/>
          </a:bodyPr>
          <a:lstStyle/>
          <a:p>
            <a:r>
              <a:rPr lang="en-US" sz="2400" dirty="0" smtClean="0"/>
              <a:t>Notes: Introduction to Biotechnology </a:t>
            </a:r>
            <a:endParaRPr lang="en-US" sz="2400" dirty="0"/>
          </a:p>
        </p:txBody>
      </p:sp>
      <p:graphicFrame>
        <p:nvGraphicFramePr>
          <p:cNvPr id="8" name="Content Placeholder 7"/>
          <p:cNvGraphicFramePr>
            <a:graphicFrameLocks noGrp="1"/>
          </p:cNvGraphicFramePr>
          <p:nvPr>
            <p:ph idx="1"/>
          </p:nvPr>
        </p:nvGraphicFramePr>
        <p:xfrm>
          <a:off x="0" y="533401"/>
          <a:ext cx="9144000" cy="6172199"/>
        </p:xfrm>
        <a:graphic>
          <a:graphicData uri="http://schemas.openxmlformats.org/drawingml/2006/table">
            <a:tbl>
              <a:tblPr firstRow="1" bandRow="1">
                <a:tableStyleId>{5C22544A-7EE6-4342-B048-85BDC9FD1C3A}</a:tableStyleId>
              </a:tblPr>
              <a:tblGrid>
                <a:gridCol w="3048000"/>
                <a:gridCol w="3048000"/>
                <a:gridCol w="3048000"/>
              </a:tblGrid>
              <a:tr h="785664">
                <a:tc>
                  <a:txBody>
                    <a:bodyPr/>
                    <a:lstStyle/>
                    <a:p>
                      <a:pPr marL="0" marR="0" algn="ctr">
                        <a:spcBef>
                          <a:spcPts val="0"/>
                        </a:spcBef>
                        <a:spcAft>
                          <a:spcPts val="0"/>
                        </a:spcAft>
                      </a:pPr>
                      <a:r>
                        <a:rPr lang="en-US" sz="1100" b="1" dirty="0">
                          <a:latin typeface="Arial"/>
                          <a:ea typeface="Times New Roman"/>
                        </a:rPr>
                        <a:t>Terms</a:t>
                      </a:r>
                      <a:endParaRPr lang="en-US" sz="1200" dirty="0">
                        <a:latin typeface="Times New Roman"/>
                        <a:ea typeface="Times New Roman"/>
                      </a:endParaRPr>
                    </a:p>
                  </a:txBody>
                  <a:tcPr marL="68580" marR="68580" marT="0" marB="0" anchor="ctr"/>
                </a:tc>
                <a:tc>
                  <a:txBody>
                    <a:bodyPr/>
                    <a:lstStyle/>
                    <a:p>
                      <a:pPr marL="0" marR="0" algn="ctr">
                        <a:spcBef>
                          <a:spcPts val="0"/>
                        </a:spcBef>
                        <a:spcAft>
                          <a:spcPts val="0"/>
                        </a:spcAft>
                      </a:pPr>
                      <a:r>
                        <a:rPr lang="en-US" sz="1100" b="1">
                          <a:latin typeface="Arial"/>
                          <a:ea typeface="Times New Roman"/>
                        </a:rPr>
                        <a:t>Definition</a:t>
                      </a:r>
                      <a:endParaRPr lang="en-US" sz="1200">
                        <a:latin typeface="Times New Roman"/>
                        <a:ea typeface="Times New Roman"/>
                      </a:endParaRPr>
                    </a:p>
                  </a:txBody>
                  <a:tcPr marL="68580" marR="68580" marT="0" marB="0" anchor="ctr"/>
                </a:tc>
                <a:tc>
                  <a:txBody>
                    <a:bodyPr/>
                    <a:lstStyle/>
                    <a:p>
                      <a:pPr marL="0" marR="0" algn="ctr">
                        <a:spcBef>
                          <a:spcPts val="0"/>
                        </a:spcBef>
                        <a:spcAft>
                          <a:spcPts val="0"/>
                        </a:spcAft>
                      </a:pPr>
                      <a:r>
                        <a:rPr lang="en-US" sz="1100" b="1" dirty="0">
                          <a:latin typeface="Arial"/>
                          <a:ea typeface="Times New Roman"/>
                        </a:rPr>
                        <a:t>Picture</a:t>
                      </a:r>
                      <a:endParaRPr lang="en-US" sz="1200" dirty="0">
                        <a:latin typeface="Times New Roman"/>
                        <a:ea typeface="Times New Roman"/>
                      </a:endParaRPr>
                    </a:p>
                  </a:txBody>
                  <a:tcPr marL="68580" marR="68580" marT="0" marB="0" anchor="ctr"/>
                </a:tc>
              </a:tr>
              <a:tr h="3294264">
                <a:tc>
                  <a:txBody>
                    <a:bodyPr/>
                    <a:lstStyle/>
                    <a:p>
                      <a:endParaRPr lang="en-US" sz="1400" dirty="0"/>
                    </a:p>
                  </a:txBody>
                  <a:tcPr/>
                </a:tc>
                <a:tc>
                  <a:txBody>
                    <a:bodyPr/>
                    <a:lstStyle/>
                    <a:p>
                      <a:pPr marL="0" marR="0" algn="l">
                        <a:spcBef>
                          <a:spcPts val="0"/>
                        </a:spcBef>
                        <a:spcAft>
                          <a:spcPts val="0"/>
                        </a:spcAft>
                      </a:pPr>
                      <a:r>
                        <a:rPr lang="en-US" sz="1400" b="1" dirty="0">
                          <a:latin typeface="Arial" pitchFamily="34" charset="0"/>
                          <a:ea typeface="Times New Roman"/>
                          <a:cs typeface="Arial" pitchFamily="34" charset="0"/>
                        </a:rPr>
                        <a:t>Sequenced all the DNA in a human cell (determined order of A’s, T’s, C’s and G’s</a:t>
                      </a:r>
                      <a:r>
                        <a:rPr lang="en-US" sz="1400" b="1" dirty="0" smtClean="0">
                          <a:latin typeface="Arial" pitchFamily="34" charset="0"/>
                          <a:ea typeface="Times New Roman"/>
                          <a:cs typeface="Arial" pitchFamily="34" charset="0"/>
                        </a:rPr>
                        <a:t>)</a:t>
                      </a:r>
                    </a:p>
                    <a:p>
                      <a:pPr marL="0" marR="0" algn="l">
                        <a:spcBef>
                          <a:spcPts val="0"/>
                        </a:spcBef>
                        <a:spcAft>
                          <a:spcPts val="0"/>
                        </a:spcAft>
                      </a:pPr>
                      <a:endParaRPr lang="en-US" sz="1400" dirty="0">
                        <a:latin typeface="Arial" pitchFamily="34" charset="0"/>
                        <a:ea typeface="Times New Roman"/>
                        <a:cs typeface="Arial" pitchFamily="34" charset="0"/>
                      </a:endParaRPr>
                    </a:p>
                    <a:p>
                      <a:pPr marL="0" marR="0" algn="l">
                        <a:spcBef>
                          <a:spcPts val="0"/>
                        </a:spcBef>
                        <a:spcAft>
                          <a:spcPts val="0"/>
                        </a:spcAft>
                      </a:pPr>
                      <a:r>
                        <a:rPr lang="en-US" sz="1400" b="1" dirty="0">
                          <a:latin typeface="Arial" pitchFamily="34" charset="0"/>
                          <a:ea typeface="Times New Roman"/>
                          <a:cs typeface="Arial" pitchFamily="34" charset="0"/>
                        </a:rPr>
                        <a:t>Goal is to identify and treat diseases and disorders.</a:t>
                      </a:r>
                      <a:endParaRPr lang="en-US" sz="1400" dirty="0">
                        <a:latin typeface="Arial" pitchFamily="34" charset="0"/>
                        <a:ea typeface="Times New Roman"/>
                        <a:cs typeface="Arial" pitchFamily="34" charset="0"/>
                      </a:endParaRPr>
                    </a:p>
                  </a:txBody>
                  <a:tcPr marL="68580" marR="68580" marT="0" marB="0" anchor="ctr"/>
                </a:tc>
                <a:tc>
                  <a:txBody>
                    <a:bodyPr/>
                    <a:lstStyle/>
                    <a:p>
                      <a:endParaRPr lang="en-US" dirty="0"/>
                    </a:p>
                  </a:txBody>
                  <a:tcPr marL="68580" marR="68580" marT="0" marB="0" anchor="ctr"/>
                </a:tc>
              </a:tr>
              <a:tr h="2092271">
                <a:tc>
                  <a:txBody>
                    <a:bodyPr/>
                    <a:lstStyle/>
                    <a:p>
                      <a:endParaRPr lang="en-US" dirty="0"/>
                    </a:p>
                  </a:txBody>
                  <a:tcPr/>
                </a:tc>
                <a:tc>
                  <a:txBody>
                    <a:bodyPr/>
                    <a:lstStyle/>
                    <a:p>
                      <a:pPr marL="0" marR="0" algn="l">
                        <a:spcBef>
                          <a:spcPts val="0"/>
                        </a:spcBef>
                        <a:spcAft>
                          <a:spcPts val="0"/>
                        </a:spcAft>
                      </a:pPr>
                      <a:r>
                        <a:rPr kumimoji="0" lang="en-US" sz="1600" b="1" kern="1200" dirty="0" smtClean="0">
                          <a:solidFill>
                            <a:schemeClr val="dk1"/>
                          </a:solidFill>
                          <a:latin typeface="Arial" pitchFamily="34" charset="0"/>
                          <a:ea typeface="+mn-ea"/>
                          <a:cs typeface="Arial" pitchFamily="34" charset="0"/>
                        </a:rPr>
                        <a:t>process by which humans breed other animals and plants for particular traits</a:t>
                      </a:r>
                      <a:endParaRPr lang="en-US" sz="1600" b="1" dirty="0">
                        <a:latin typeface="Arial" pitchFamily="34" charset="0"/>
                        <a:ea typeface="Times New Roman"/>
                        <a:cs typeface="Arial" pitchFamily="34" charset="0"/>
                      </a:endParaRPr>
                    </a:p>
                  </a:txBody>
                  <a:tcPr marL="68580" marR="68580" marT="0" marB="0" anchor="ctr"/>
                </a:tc>
                <a:tc>
                  <a:txBody>
                    <a:bodyPr/>
                    <a:lstStyle/>
                    <a:p>
                      <a:endParaRPr lang="en-US" dirty="0"/>
                    </a:p>
                  </a:txBody>
                  <a:tcPr marL="68580" marR="68580" marT="0" marB="0" anchor="ctr"/>
                </a:tc>
              </a:tr>
            </a:tbl>
          </a:graphicData>
        </a:graphic>
      </p:graphicFrame>
      <p:pic>
        <p:nvPicPr>
          <p:cNvPr id="9" name="Picture 8" descr="chromosome.gif"/>
          <p:cNvPicPr>
            <a:picLocks noChangeAspect="1"/>
          </p:cNvPicPr>
          <p:nvPr/>
        </p:nvPicPr>
        <p:blipFill>
          <a:blip r:embed="rId2" cstate="print"/>
          <a:stretch>
            <a:fillRect/>
          </a:stretch>
        </p:blipFill>
        <p:spPr>
          <a:xfrm>
            <a:off x="7010400" y="1447800"/>
            <a:ext cx="1472405" cy="2819400"/>
          </a:xfrm>
          <a:prstGeom prst="rect">
            <a:avLst/>
          </a:prstGeom>
        </p:spPr>
      </p:pic>
      <p:sp>
        <p:nvSpPr>
          <p:cNvPr id="12" name="TextBox 11"/>
          <p:cNvSpPr txBox="1"/>
          <p:nvPr/>
        </p:nvSpPr>
        <p:spPr>
          <a:xfrm>
            <a:off x="381000" y="1676400"/>
            <a:ext cx="2438400" cy="830997"/>
          </a:xfrm>
          <a:prstGeom prst="rect">
            <a:avLst/>
          </a:prstGeom>
          <a:noFill/>
        </p:spPr>
        <p:txBody>
          <a:bodyPr wrap="square" rtlCol="0">
            <a:spAutoFit/>
          </a:bodyPr>
          <a:lstStyle/>
          <a:p>
            <a:pPr algn="ctr"/>
            <a:r>
              <a:rPr lang="en-US" sz="2400" b="1" dirty="0" smtClean="0">
                <a:solidFill>
                  <a:srgbClr val="0070C0"/>
                </a:solidFill>
              </a:rPr>
              <a:t>Human Genome Project</a:t>
            </a:r>
            <a:endParaRPr lang="en-US" sz="2400" b="1" dirty="0">
              <a:solidFill>
                <a:srgbClr val="0070C0"/>
              </a:solidFill>
            </a:endParaRPr>
          </a:p>
        </p:txBody>
      </p:sp>
      <p:sp>
        <p:nvSpPr>
          <p:cNvPr id="13" name="TextBox 12"/>
          <p:cNvSpPr txBox="1"/>
          <p:nvPr/>
        </p:nvSpPr>
        <p:spPr>
          <a:xfrm>
            <a:off x="0" y="4724400"/>
            <a:ext cx="2971800" cy="1200329"/>
          </a:xfrm>
          <a:prstGeom prst="rect">
            <a:avLst/>
          </a:prstGeom>
          <a:noFill/>
        </p:spPr>
        <p:txBody>
          <a:bodyPr wrap="square" rtlCol="0">
            <a:spAutoFit/>
          </a:bodyPr>
          <a:lstStyle/>
          <a:p>
            <a:pPr algn="ctr"/>
            <a:r>
              <a:rPr lang="en-US" sz="2400" b="1" dirty="0" smtClean="0">
                <a:solidFill>
                  <a:srgbClr val="0070C0"/>
                </a:solidFill>
              </a:rPr>
              <a:t>Selective Breeding or Artificial selection</a:t>
            </a:r>
            <a:endParaRPr lang="en-US" sz="2400" b="1" dirty="0">
              <a:solidFill>
                <a:srgbClr val="0070C0"/>
              </a:solidFill>
            </a:endParaRPr>
          </a:p>
        </p:txBody>
      </p:sp>
      <p:pic>
        <p:nvPicPr>
          <p:cNvPr id="7170" name="Picture 2" descr="http://www.vce.bioninja.com.au/_Media/selective_breeding_med.jpeg"/>
          <p:cNvPicPr>
            <a:picLocks noChangeAspect="1" noChangeArrowheads="1"/>
          </p:cNvPicPr>
          <p:nvPr/>
        </p:nvPicPr>
        <p:blipFill>
          <a:blip r:embed="rId3" cstate="print"/>
          <a:srcRect/>
          <a:stretch>
            <a:fillRect/>
          </a:stretch>
        </p:blipFill>
        <p:spPr bwMode="auto">
          <a:xfrm>
            <a:off x="6248400" y="4572000"/>
            <a:ext cx="2895600" cy="21451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8839200" cy="4709160"/>
          </a:xfrm>
        </p:spPr>
        <p:txBody>
          <a:bodyPr>
            <a:normAutofit/>
          </a:bodyPr>
          <a:lstStyle/>
          <a:p>
            <a:endParaRPr lang="en-US" dirty="0" smtClean="0"/>
          </a:p>
          <a:p>
            <a:pPr lvl="1"/>
            <a:r>
              <a:rPr lang="en-US" dirty="0" smtClean="0"/>
              <a:t>Bacteria contain genes to digest _____________________.</a:t>
            </a:r>
            <a:br>
              <a:rPr lang="en-US" dirty="0" smtClean="0"/>
            </a:br>
            <a:endParaRPr lang="en-US" sz="2800" dirty="0" smtClean="0"/>
          </a:p>
          <a:p>
            <a:pPr lvl="1">
              <a:buNone/>
            </a:pPr>
            <a:endParaRPr lang="en-US" dirty="0" smtClean="0"/>
          </a:p>
          <a:p>
            <a:pPr lvl="1"/>
            <a:r>
              <a:rPr lang="en-US" dirty="0" smtClean="0"/>
              <a:t>___________________________________________________ – both of these can be made by taking the gene from a human and inserting it into bacteria.  Now the bacteria can make </a:t>
            </a:r>
            <a:endParaRPr lang="en-US" dirty="0"/>
          </a:p>
        </p:txBody>
      </p:sp>
      <p:sp>
        <p:nvSpPr>
          <p:cNvPr id="4" name="Title 1"/>
          <p:cNvSpPr>
            <a:spLocks noGrp="1"/>
          </p:cNvSpPr>
          <p:nvPr>
            <p:ph type="title"/>
          </p:nvPr>
        </p:nvSpPr>
        <p:spPr/>
        <p:txBody>
          <a:bodyPr>
            <a:noAutofit/>
          </a:bodyPr>
          <a:lstStyle/>
          <a:p>
            <a:r>
              <a:rPr lang="en-US" sz="2800" dirty="0" smtClean="0"/>
              <a:t>Transgenic Organisms in Industry &amp; Medicine</a:t>
            </a:r>
            <a:endParaRPr lang="en-US" sz="2800" dirty="0"/>
          </a:p>
        </p:txBody>
      </p:sp>
      <p:sp>
        <p:nvSpPr>
          <p:cNvPr id="5" name="TextBox 4"/>
          <p:cNvSpPr txBox="1"/>
          <p:nvPr/>
        </p:nvSpPr>
        <p:spPr>
          <a:xfrm>
            <a:off x="5410200" y="2052935"/>
            <a:ext cx="2057400" cy="461665"/>
          </a:xfrm>
          <a:prstGeom prst="rect">
            <a:avLst/>
          </a:prstGeom>
          <a:noFill/>
        </p:spPr>
        <p:txBody>
          <a:bodyPr wrap="square" rtlCol="0">
            <a:spAutoFit/>
          </a:bodyPr>
          <a:lstStyle/>
          <a:p>
            <a:r>
              <a:rPr lang="en-US" sz="2400" b="1" u="sng" dirty="0" smtClean="0">
                <a:solidFill>
                  <a:srgbClr val="FFFF00"/>
                </a:solidFill>
              </a:rPr>
              <a:t>OIL SPILLS</a:t>
            </a:r>
            <a:endParaRPr lang="en-US" sz="2400" b="1" u="sng" dirty="0">
              <a:solidFill>
                <a:srgbClr val="FFFF00"/>
              </a:solidFill>
            </a:endParaRPr>
          </a:p>
        </p:txBody>
      </p:sp>
      <p:sp>
        <p:nvSpPr>
          <p:cNvPr id="7" name="TextBox 6"/>
          <p:cNvSpPr txBox="1"/>
          <p:nvPr/>
        </p:nvSpPr>
        <p:spPr>
          <a:xfrm>
            <a:off x="838200" y="3348335"/>
            <a:ext cx="7696200" cy="461665"/>
          </a:xfrm>
          <a:prstGeom prst="rect">
            <a:avLst/>
          </a:prstGeom>
          <a:noFill/>
        </p:spPr>
        <p:txBody>
          <a:bodyPr wrap="square" rtlCol="0">
            <a:spAutoFit/>
          </a:bodyPr>
          <a:lstStyle/>
          <a:p>
            <a:r>
              <a:rPr lang="en-US" sz="2400" b="1" u="sng" dirty="0" smtClean="0">
                <a:solidFill>
                  <a:srgbClr val="FFFF00"/>
                </a:solidFill>
              </a:rPr>
              <a:t>INSULIN AND HUMAN GROWTH HORMONE</a:t>
            </a:r>
            <a:endParaRPr lang="en-US" sz="2400" b="1" u="sng" dirty="0">
              <a:solidFill>
                <a:srgbClr val="FFFF00"/>
              </a:solidFill>
            </a:endParaRPr>
          </a:p>
        </p:txBody>
      </p:sp>
    </p:spTree>
    <p:extLst>
      <p:ext uri="{BB962C8B-B14F-4D97-AF65-F5344CB8AC3E}">
        <p14:creationId xmlns:p14="http://schemas.microsoft.com/office/powerpoint/2010/main" val="144456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rtlCol="0">
            <a:normAutofit fontScale="90000"/>
          </a:bodyPr>
          <a:lstStyle/>
          <a:p>
            <a:pPr eaLnBrk="1" fontAlgn="auto" hangingPunct="1">
              <a:spcAft>
                <a:spcPts val="0"/>
              </a:spcAft>
              <a:defRPr/>
            </a:pPr>
            <a:r>
              <a:rPr lang="en-US" dirty="0" smtClean="0">
                <a:latin typeface="Bodoni" pitchFamily="18" charset="0"/>
                <a:ea typeface="+mj-ea"/>
              </a:rPr>
              <a:t>Advantages </a:t>
            </a:r>
            <a:br>
              <a:rPr lang="en-US" dirty="0" smtClean="0">
                <a:latin typeface="Bodoni" pitchFamily="18" charset="0"/>
                <a:ea typeface="+mj-ea"/>
              </a:rPr>
            </a:br>
            <a:r>
              <a:rPr lang="en-US" dirty="0" smtClean="0">
                <a:latin typeface="Bodoni" pitchFamily="18" charset="0"/>
                <a:ea typeface="+mj-ea"/>
              </a:rPr>
              <a:t>of Genetic Engineering</a:t>
            </a:r>
          </a:p>
        </p:txBody>
      </p:sp>
      <p:sp>
        <p:nvSpPr>
          <p:cNvPr id="3" name="Content Placeholder 2"/>
          <p:cNvSpPr>
            <a:spLocks noGrp="1"/>
          </p:cNvSpPr>
          <p:nvPr>
            <p:ph idx="1"/>
          </p:nvPr>
        </p:nvSpPr>
        <p:spPr>
          <a:xfrm>
            <a:off x="457200" y="2057400"/>
            <a:ext cx="8229600" cy="4343400"/>
          </a:xfrm>
        </p:spPr>
        <p:txBody>
          <a:bodyPr>
            <a:normAutofit/>
          </a:bodyPr>
          <a:lstStyle/>
          <a:p>
            <a:pPr eaLnBrk="1" hangingPunct="1"/>
            <a:r>
              <a:rPr lang="en-US" sz="3200" dirty="0">
                <a:solidFill>
                  <a:schemeClr val="accent6">
                    <a:lumMod val="40000"/>
                    <a:lumOff val="60000"/>
                  </a:schemeClr>
                </a:solidFill>
              </a:rPr>
              <a:t>Will get </a:t>
            </a:r>
            <a:r>
              <a:rPr lang="en-US" sz="3200" b="1" u="sng" dirty="0">
                <a:solidFill>
                  <a:srgbClr val="92D050"/>
                </a:solidFill>
              </a:rPr>
              <a:t>improved</a:t>
            </a:r>
            <a:r>
              <a:rPr lang="en-US" sz="3200" dirty="0">
                <a:solidFill>
                  <a:srgbClr val="92D050"/>
                </a:solidFill>
              </a:rPr>
              <a:t> </a:t>
            </a:r>
            <a:r>
              <a:rPr lang="en-US" sz="3200" dirty="0">
                <a:solidFill>
                  <a:schemeClr val="accent6">
                    <a:lumMod val="40000"/>
                    <a:lumOff val="60000"/>
                  </a:schemeClr>
                </a:solidFill>
              </a:rPr>
              <a:t>organisms</a:t>
            </a:r>
          </a:p>
          <a:p>
            <a:pPr eaLnBrk="1" hangingPunct="1"/>
            <a:r>
              <a:rPr lang="en-US" sz="3200" dirty="0">
                <a:solidFill>
                  <a:schemeClr val="accent6">
                    <a:lumMod val="40000"/>
                    <a:lumOff val="60000"/>
                  </a:schemeClr>
                </a:solidFill>
              </a:rPr>
              <a:t>Can create organisms with traits </a:t>
            </a:r>
            <a:r>
              <a:rPr lang="en-US" sz="3200" b="1" u="sng" dirty="0">
                <a:solidFill>
                  <a:schemeClr val="accent6">
                    <a:lumMod val="40000"/>
                    <a:lumOff val="60000"/>
                  </a:schemeClr>
                </a:solidFill>
              </a:rPr>
              <a:t>not</a:t>
            </a:r>
            <a:r>
              <a:rPr lang="en-US" sz="3200" dirty="0">
                <a:solidFill>
                  <a:schemeClr val="accent6">
                    <a:lumMod val="40000"/>
                    <a:lumOff val="60000"/>
                  </a:schemeClr>
                </a:solidFill>
              </a:rPr>
              <a:t> previously thought possible</a:t>
            </a:r>
          </a:p>
          <a:p>
            <a:pPr eaLnBrk="1" hangingPunct="1"/>
            <a:r>
              <a:rPr lang="en-US" sz="3200" dirty="0">
                <a:solidFill>
                  <a:schemeClr val="accent6">
                    <a:lumMod val="40000"/>
                    <a:lumOff val="60000"/>
                  </a:schemeClr>
                </a:solidFill>
              </a:rPr>
              <a:t>Can </a:t>
            </a:r>
            <a:r>
              <a:rPr lang="en-US" sz="3200" b="1" u="sng" dirty="0" smtClean="0">
                <a:solidFill>
                  <a:srgbClr val="92D050"/>
                </a:solidFill>
              </a:rPr>
              <a:t>remove</a:t>
            </a:r>
            <a:r>
              <a:rPr lang="ja-JP" altLang="en-US" sz="3200" dirty="0" smtClean="0">
                <a:solidFill>
                  <a:schemeClr val="accent6">
                    <a:lumMod val="40000"/>
                    <a:lumOff val="60000"/>
                  </a:schemeClr>
                </a:solidFill>
              </a:rPr>
              <a:t>“</a:t>
            </a:r>
            <a:r>
              <a:rPr lang="en-US" sz="3200" dirty="0" smtClean="0">
                <a:solidFill>
                  <a:schemeClr val="accent6">
                    <a:lumMod val="40000"/>
                    <a:lumOff val="60000"/>
                  </a:schemeClr>
                </a:solidFill>
              </a:rPr>
              <a:t>bad” genes</a:t>
            </a:r>
            <a:endParaRPr lang="en-US" sz="3200" dirty="0">
              <a:solidFill>
                <a:schemeClr val="accent6">
                  <a:lumMod val="40000"/>
                  <a:lumOff val="60000"/>
                </a:schemeClr>
              </a:solidFill>
            </a:endParaRPr>
          </a:p>
          <a:p>
            <a:pPr eaLnBrk="1" hangingPunct="1"/>
            <a:r>
              <a:rPr lang="en-US" sz="3200" dirty="0">
                <a:solidFill>
                  <a:schemeClr val="accent6">
                    <a:lumMod val="40000"/>
                    <a:lumOff val="60000"/>
                  </a:schemeClr>
                </a:solidFill>
              </a:rPr>
              <a:t>Reduces the chance </a:t>
            </a:r>
            <a:r>
              <a:rPr lang="en-US" sz="3200" dirty="0" smtClean="0">
                <a:solidFill>
                  <a:schemeClr val="accent6">
                    <a:lumMod val="40000"/>
                    <a:lumOff val="60000"/>
                  </a:schemeClr>
                </a:solidFill>
              </a:rPr>
              <a:t>of getting </a:t>
            </a:r>
            <a:r>
              <a:rPr lang="ja-JP" altLang="en-US" sz="3200" dirty="0" smtClean="0">
                <a:solidFill>
                  <a:schemeClr val="accent6">
                    <a:lumMod val="40000"/>
                    <a:lumOff val="60000"/>
                  </a:schemeClr>
                </a:solidFill>
              </a:rPr>
              <a:t>“</a:t>
            </a:r>
            <a:r>
              <a:rPr lang="en-US" sz="3200" b="1" u="sng" dirty="0" smtClean="0">
                <a:solidFill>
                  <a:schemeClr val="accent6">
                    <a:lumMod val="40000"/>
                    <a:lumOff val="60000"/>
                  </a:schemeClr>
                </a:solidFill>
              </a:rPr>
              <a:t>undesirable</a:t>
            </a:r>
            <a:r>
              <a:rPr lang="en-US" sz="3200" dirty="0" smtClean="0">
                <a:solidFill>
                  <a:schemeClr val="accent6">
                    <a:lumMod val="40000"/>
                    <a:lumOff val="60000"/>
                  </a:schemeClr>
                </a:solidFill>
              </a:rPr>
              <a:t>” organisms</a:t>
            </a:r>
            <a:endParaRPr lang="en-US" sz="3200" dirty="0">
              <a:solidFill>
                <a:schemeClr val="accent6">
                  <a:lumMod val="40000"/>
                  <a:lumOff val="60000"/>
                </a:schemeClr>
              </a:solidFill>
            </a:endParaRPr>
          </a:p>
        </p:txBody>
      </p:sp>
      <p:pic>
        <p:nvPicPr>
          <p:cNvPr id="22532" name="Picture 10" descr="penci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762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65192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9296400" cy="1143000"/>
          </a:xfrm>
        </p:spPr>
        <p:txBody>
          <a:bodyPr>
            <a:normAutofit fontScale="90000"/>
          </a:bodyPr>
          <a:lstStyle/>
          <a:p>
            <a:r>
              <a:rPr lang="en-US" dirty="0" smtClean="0"/>
              <a:t>Problems with Genetic Transformation</a:t>
            </a:r>
            <a:endParaRPr lang="en-US" dirty="0"/>
          </a:p>
        </p:txBody>
      </p:sp>
      <p:sp>
        <p:nvSpPr>
          <p:cNvPr id="3" name="Content Placeholder 2"/>
          <p:cNvSpPr>
            <a:spLocks noGrp="1"/>
          </p:cNvSpPr>
          <p:nvPr>
            <p:ph idx="1"/>
          </p:nvPr>
        </p:nvSpPr>
        <p:spPr>
          <a:xfrm>
            <a:off x="0" y="1371600"/>
            <a:ext cx="9144000" cy="5486400"/>
          </a:xfrm>
        </p:spPr>
        <p:txBody>
          <a:bodyPr>
            <a:normAutofit/>
          </a:bodyPr>
          <a:lstStyle/>
          <a:p>
            <a:r>
              <a:rPr lang="en-US" b="1" dirty="0" smtClean="0">
                <a:solidFill>
                  <a:schemeClr val="accent6">
                    <a:lumMod val="60000"/>
                    <a:lumOff val="40000"/>
                  </a:schemeClr>
                </a:solidFill>
              </a:rPr>
              <a:t>Should we be tampering with genes?</a:t>
            </a:r>
          </a:p>
          <a:p>
            <a:r>
              <a:rPr lang="en-US" b="1" dirty="0" smtClean="0">
                <a:solidFill>
                  <a:schemeClr val="accent6">
                    <a:lumMod val="60000"/>
                    <a:lumOff val="40000"/>
                  </a:schemeClr>
                </a:solidFill>
              </a:rPr>
              <a:t>Once genetically modified organisms are out in the environment, they can spread to organisms that have not been modified. </a:t>
            </a:r>
          </a:p>
          <a:p>
            <a:r>
              <a:rPr lang="en-US" b="1" dirty="0" smtClean="0">
                <a:solidFill>
                  <a:schemeClr val="accent6">
                    <a:lumMod val="60000"/>
                    <a:lumOff val="40000"/>
                  </a:schemeClr>
                </a:solidFill>
              </a:rPr>
              <a:t>Ethical issues: </a:t>
            </a:r>
          </a:p>
          <a:p>
            <a:pPr lvl="1"/>
            <a:r>
              <a:rPr lang="en-US" b="1" dirty="0" smtClean="0">
                <a:solidFill>
                  <a:schemeClr val="accent6">
                    <a:lumMod val="60000"/>
                    <a:lumOff val="40000"/>
                  </a:schemeClr>
                </a:solidFill>
              </a:rPr>
              <a:t> </a:t>
            </a:r>
            <a:r>
              <a:rPr lang="en-US" b="1" dirty="0">
                <a:solidFill>
                  <a:srgbClr val="92D050"/>
                </a:solidFill>
              </a:rPr>
              <a:t>N</a:t>
            </a:r>
            <a:r>
              <a:rPr lang="en-US" b="1" dirty="0" smtClean="0">
                <a:solidFill>
                  <a:srgbClr val="92D050"/>
                </a:solidFill>
              </a:rPr>
              <a:t>egative environmental impacts</a:t>
            </a:r>
            <a:r>
              <a:rPr lang="en-US" b="1" dirty="0" smtClean="0">
                <a:solidFill>
                  <a:schemeClr val="accent6">
                    <a:lumMod val="60000"/>
                    <a:lumOff val="40000"/>
                  </a:schemeClr>
                </a:solidFill>
              </a:rPr>
              <a:t> (Super C apples &amp; allergies, </a:t>
            </a:r>
            <a:r>
              <a:rPr lang="en-US" b="1" dirty="0" err="1" smtClean="0">
                <a:solidFill>
                  <a:schemeClr val="accent6">
                    <a:lumMod val="60000"/>
                    <a:lumOff val="40000"/>
                  </a:schemeClr>
                </a:solidFill>
              </a:rPr>
              <a:t>superweeds</a:t>
            </a:r>
            <a:r>
              <a:rPr lang="en-US" b="1" dirty="0" smtClean="0">
                <a:solidFill>
                  <a:schemeClr val="accent6">
                    <a:lumMod val="60000"/>
                    <a:lumOff val="40000"/>
                  </a:schemeClr>
                </a:solidFill>
              </a:rPr>
              <a:t>, etc.) </a:t>
            </a:r>
          </a:p>
          <a:p>
            <a:pPr lvl="1"/>
            <a:r>
              <a:rPr lang="en-US" b="1" dirty="0" smtClean="0">
                <a:solidFill>
                  <a:schemeClr val="accent6">
                    <a:lumMod val="60000"/>
                    <a:lumOff val="40000"/>
                  </a:schemeClr>
                </a:solidFill>
              </a:rPr>
              <a:t>The unknowns…</a:t>
            </a:r>
          </a:p>
          <a:p>
            <a:r>
              <a:rPr lang="en-US" b="1" dirty="0" smtClean="0">
                <a:solidFill>
                  <a:schemeClr val="accent6">
                    <a:lumMod val="60000"/>
                    <a:lumOff val="40000"/>
                  </a:schemeClr>
                </a:solidFill>
              </a:rPr>
              <a:t>Limitations: </a:t>
            </a:r>
          </a:p>
          <a:p>
            <a:pPr lvl="1"/>
            <a:r>
              <a:rPr lang="en-US" b="1" dirty="0" smtClean="0">
                <a:solidFill>
                  <a:srgbClr val="92D050"/>
                </a:solidFill>
              </a:rPr>
              <a:t>Expensive! $$</a:t>
            </a:r>
          </a:p>
          <a:p>
            <a:pPr lvl="1"/>
            <a:r>
              <a:rPr lang="en-US" b="1" dirty="0" smtClean="0">
                <a:solidFill>
                  <a:schemeClr val="accent6">
                    <a:lumMod val="60000"/>
                    <a:lumOff val="40000"/>
                  </a:schemeClr>
                </a:solidFill>
              </a:rPr>
              <a:t>Must be done in a lab with specific equipment </a:t>
            </a:r>
          </a:p>
          <a:p>
            <a:pPr lvl="1"/>
            <a:endParaRPr lang="en-US" b="1" dirty="0" smtClean="0">
              <a:solidFill>
                <a:schemeClr val="accent6">
                  <a:lumMod val="40000"/>
                  <a:lumOff val="60000"/>
                </a:schemeClr>
              </a:solidFill>
            </a:endParaRPr>
          </a:p>
          <a:p>
            <a:endParaRPr lang="en-US" b="1" dirty="0">
              <a:solidFill>
                <a:schemeClr val="accent6">
                  <a:lumMod val="40000"/>
                  <a:lumOff val="60000"/>
                </a:schemeClr>
              </a:solidFill>
            </a:endParaRPr>
          </a:p>
        </p:txBody>
      </p:sp>
    </p:spTree>
    <p:extLst>
      <p:ext uri="{BB962C8B-B14F-4D97-AF65-F5344CB8AC3E}">
        <p14:creationId xmlns:p14="http://schemas.microsoft.com/office/powerpoint/2010/main" val="18653174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0"/>
            <a:ext cx="8229600" cy="563562"/>
          </a:xfrm>
        </p:spPr>
        <p:txBody>
          <a:bodyPr>
            <a:normAutofit/>
          </a:bodyPr>
          <a:lstStyle/>
          <a:p>
            <a:r>
              <a:rPr lang="en-US" sz="2400" dirty="0" smtClean="0"/>
              <a:t>Notes: DNA Fingerprinting </a:t>
            </a:r>
            <a:endParaRPr lang="en-US" sz="2400" dirty="0"/>
          </a:p>
        </p:txBody>
      </p:sp>
      <p:pic>
        <p:nvPicPr>
          <p:cNvPr id="20482" name="Picture 1" descr="C:\Users\Kenan\Desktop\kenan lessons\DNA fingerprinting lesson\gel electrophoresis.gif"/>
          <p:cNvPicPr>
            <a:picLocks noChangeAspect="1" noChangeArrowheads="1"/>
          </p:cNvPicPr>
          <p:nvPr/>
        </p:nvPicPr>
        <p:blipFill>
          <a:blip r:embed="rId2" cstate="print"/>
          <a:srcRect/>
          <a:stretch>
            <a:fillRect/>
          </a:stretch>
        </p:blipFill>
        <p:spPr bwMode="auto">
          <a:xfrm>
            <a:off x="0" y="1447800"/>
            <a:ext cx="8995307"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0"/>
            <a:ext cx="8229600" cy="563562"/>
          </a:xfrm>
        </p:spPr>
        <p:txBody>
          <a:bodyPr>
            <a:normAutofit/>
          </a:bodyPr>
          <a:lstStyle/>
          <a:p>
            <a:r>
              <a:rPr lang="en-US" sz="2400" dirty="0" smtClean="0"/>
              <a:t>Notes: DNA Fingerprinting </a:t>
            </a:r>
            <a:endParaRPr lang="en-US" sz="2400" dirty="0"/>
          </a:p>
        </p:txBody>
      </p:sp>
      <p:graphicFrame>
        <p:nvGraphicFramePr>
          <p:cNvPr id="5" name="Table 4"/>
          <p:cNvGraphicFramePr>
            <a:graphicFrameLocks noGrp="1"/>
          </p:cNvGraphicFramePr>
          <p:nvPr/>
        </p:nvGraphicFramePr>
        <p:xfrm>
          <a:off x="0" y="914400"/>
          <a:ext cx="9144000" cy="5787707"/>
        </p:xfrm>
        <a:graphic>
          <a:graphicData uri="http://schemas.openxmlformats.org/drawingml/2006/table">
            <a:tbl>
              <a:tblPr firstRow="1" bandRow="1">
                <a:tableStyleId>{5C22544A-7EE6-4342-B048-85BDC9FD1C3A}</a:tableStyleId>
              </a:tblPr>
              <a:tblGrid>
                <a:gridCol w="4114800"/>
                <a:gridCol w="5029200"/>
              </a:tblGrid>
              <a:tr h="849947">
                <a:tc>
                  <a:txBody>
                    <a:bodyPr/>
                    <a:lstStyle/>
                    <a:p>
                      <a:pPr marL="0" marR="0" algn="ctr">
                        <a:spcBef>
                          <a:spcPts val="0"/>
                        </a:spcBef>
                        <a:spcAft>
                          <a:spcPts val="0"/>
                        </a:spcAft>
                      </a:pPr>
                      <a:r>
                        <a:rPr lang="en-US" sz="1800" b="1" dirty="0">
                          <a:latin typeface="Arial"/>
                          <a:ea typeface="Times New Roman"/>
                        </a:rPr>
                        <a:t>Steps of DNA fingerprinting</a:t>
                      </a:r>
                      <a:endParaRPr lang="en-US" sz="1800" dirty="0">
                        <a:latin typeface="Times New Roman"/>
                        <a:ea typeface="Times New Roman"/>
                      </a:endParaRPr>
                    </a:p>
                  </a:txBody>
                  <a:tcPr marL="68580" marR="68580" marT="0" marB="0"/>
                </a:tc>
                <a:tc>
                  <a:txBody>
                    <a:bodyPr/>
                    <a:lstStyle/>
                    <a:p>
                      <a:pPr marL="0" marR="0" algn="ctr">
                        <a:spcBef>
                          <a:spcPts val="0"/>
                        </a:spcBef>
                        <a:spcAft>
                          <a:spcPts val="0"/>
                        </a:spcAft>
                      </a:pPr>
                      <a:r>
                        <a:rPr lang="en-US" sz="1800" b="1" dirty="0">
                          <a:latin typeface="Arial"/>
                          <a:ea typeface="Times New Roman"/>
                        </a:rPr>
                        <a:t>Why is each step performed?  Think back to the gel electrophoresis lab and paper activity you did.</a:t>
                      </a:r>
                      <a:endParaRPr lang="en-US" sz="1800" dirty="0">
                        <a:latin typeface="Times New Roman"/>
                        <a:ea typeface="Times New Roman"/>
                      </a:endParaRPr>
                    </a:p>
                  </a:txBody>
                  <a:tcPr marL="68580" marR="68580" marT="0" marB="0"/>
                </a:tc>
              </a:tr>
              <a:tr h="1697884">
                <a:tc>
                  <a:txBody>
                    <a:bodyPr/>
                    <a:lstStyle/>
                    <a:p>
                      <a:pPr marL="228600" marR="0" lvl="2" indent="-228600">
                        <a:spcBef>
                          <a:spcPts val="0"/>
                        </a:spcBef>
                        <a:spcAft>
                          <a:spcPts val="0"/>
                        </a:spcAft>
                        <a:buFont typeface="+mj-lt"/>
                        <a:buNone/>
                      </a:pPr>
                      <a:r>
                        <a:rPr lang="en-US" sz="1800" dirty="0" smtClean="0">
                          <a:latin typeface="Arial"/>
                          <a:ea typeface="Times New Roman"/>
                        </a:rPr>
                        <a:t>1.</a:t>
                      </a:r>
                      <a:r>
                        <a:rPr lang="en-US" sz="1800" baseline="0" dirty="0" smtClean="0">
                          <a:latin typeface="Arial"/>
                          <a:ea typeface="Times New Roman"/>
                        </a:rPr>
                        <a:t> </a:t>
                      </a:r>
                      <a:r>
                        <a:rPr lang="en-US" sz="1800" dirty="0" smtClean="0">
                          <a:latin typeface="Arial"/>
                          <a:ea typeface="Times New Roman"/>
                        </a:rPr>
                        <a:t>DNA </a:t>
                      </a:r>
                      <a:r>
                        <a:rPr lang="en-US" sz="1800" dirty="0">
                          <a:latin typeface="Arial"/>
                          <a:ea typeface="Times New Roman"/>
                        </a:rPr>
                        <a:t>from blood or other tissues is placed into a tube.  Restriction enzymes are also added to the tube</a:t>
                      </a:r>
                      <a:r>
                        <a:rPr lang="en-US" sz="1800" dirty="0" smtClean="0">
                          <a:latin typeface="Arial"/>
                          <a:ea typeface="Times New Roman"/>
                        </a:rPr>
                        <a:t>.</a:t>
                      </a:r>
                    </a:p>
                    <a:p>
                      <a:pPr marL="228600" marR="0" lvl="2" indent="-228600">
                        <a:spcBef>
                          <a:spcPts val="0"/>
                        </a:spcBef>
                        <a:spcAft>
                          <a:spcPts val="0"/>
                        </a:spcAft>
                        <a:buFont typeface="+mj-lt"/>
                        <a:buNone/>
                      </a:pPr>
                      <a:endParaRPr lang="en-US" sz="1800" dirty="0" smtClean="0">
                        <a:latin typeface="Arial"/>
                        <a:ea typeface="Times New Roman"/>
                      </a:endParaRPr>
                    </a:p>
                    <a:p>
                      <a:pPr marL="682625" marR="0" lvl="0" indent="-219075" defTabSz="741363">
                        <a:spcBef>
                          <a:spcPts val="0"/>
                        </a:spcBef>
                        <a:spcAft>
                          <a:spcPts val="0"/>
                        </a:spcAft>
                        <a:buFont typeface="Symbol"/>
                        <a:buChar char=""/>
                      </a:pPr>
                      <a:r>
                        <a:rPr lang="en-US" sz="1800" dirty="0" smtClean="0">
                          <a:latin typeface="Arial"/>
                          <a:ea typeface="Times New Roman"/>
                        </a:rPr>
                        <a:t>Why </a:t>
                      </a:r>
                      <a:r>
                        <a:rPr lang="en-US" sz="1800" dirty="0">
                          <a:latin typeface="Arial"/>
                          <a:ea typeface="Times New Roman"/>
                        </a:rPr>
                        <a:t>do we add restriction enzymes to the DNA</a:t>
                      </a:r>
                      <a:r>
                        <a:rPr lang="en-US" sz="1800" dirty="0" smtClean="0">
                          <a:latin typeface="Arial"/>
                          <a:ea typeface="Times New Roman"/>
                        </a:rPr>
                        <a:t>?</a:t>
                      </a:r>
                      <a:br>
                        <a:rPr lang="en-US" sz="1800" dirty="0" smtClean="0">
                          <a:latin typeface="Arial"/>
                          <a:ea typeface="Times New Roman"/>
                        </a:rPr>
                      </a:br>
                      <a:r>
                        <a:rPr lang="en-US" sz="1800" dirty="0" smtClean="0">
                          <a:latin typeface="Arial"/>
                          <a:ea typeface="Times New Roman"/>
                        </a:rPr>
                        <a:t> </a:t>
                      </a:r>
                    </a:p>
                    <a:p>
                      <a:pPr marL="682625" marR="0" lvl="0" indent="-219075" defTabSz="741363">
                        <a:spcBef>
                          <a:spcPts val="0"/>
                        </a:spcBef>
                        <a:spcAft>
                          <a:spcPts val="0"/>
                        </a:spcAft>
                        <a:buFont typeface="Symbol"/>
                        <a:buChar char=""/>
                      </a:pPr>
                      <a:r>
                        <a:rPr lang="en-US" sz="1800" dirty="0" smtClean="0">
                          <a:latin typeface="Arial"/>
                          <a:ea typeface="Times New Roman"/>
                        </a:rPr>
                        <a:t>Do </a:t>
                      </a:r>
                      <a:r>
                        <a:rPr lang="en-US" sz="1800" dirty="0">
                          <a:latin typeface="Arial"/>
                          <a:ea typeface="Times New Roman"/>
                        </a:rPr>
                        <a:t>we add the same or different restriction enzymes to each setup?  Why</a:t>
                      </a:r>
                      <a:r>
                        <a:rPr lang="en-US" sz="1800" dirty="0" smtClean="0">
                          <a:latin typeface="Arial"/>
                          <a:ea typeface="Times New Roman"/>
                        </a:rPr>
                        <a:t>?</a:t>
                      </a:r>
                    </a:p>
                    <a:p>
                      <a:pPr marL="682625" marR="0" lvl="0" indent="-219075" defTabSz="741363">
                        <a:spcBef>
                          <a:spcPts val="0"/>
                        </a:spcBef>
                        <a:spcAft>
                          <a:spcPts val="0"/>
                        </a:spcAft>
                        <a:buFont typeface="Symbol"/>
                        <a:buNone/>
                      </a:pPr>
                      <a:endParaRPr lang="en-US" sz="1800" dirty="0">
                        <a:latin typeface="Times New Roman"/>
                        <a:ea typeface="Times New Roman"/>
                      </a:endParaRPr>
                    </a:p>
                  </a:txBody>
                  <a:tcPr marL="68580" marR="68580" marT="0" marB="0"/>
                </a:tc>
                <a:tc>
                  <a:txBody>
                    <a:bodyPr/>
                    <a:lstStyle/>
                    <a:p>
                      <a:endParaRPr lang="en-US"/>
                    </a:p>
                  </a:txBody>
                  <a:tcPr/>
                </a:tc>
              </a:tr>
              <a:tr h="1697884">
                <a:tc>
                  <a:txBody>
                    <a:bodyPr/>
                    <a:lstStyle/>
                    <a:p>
                      <a:pPr marL="228600" marR="0" lvl="2" indent="-228600">
                        <a:spcBef>
                          <a:spcPts val="0"/>
                        </a:spcBef>
                        <a:spcAft>
                          <a:spcPts val="0"/>
                        </a:spcAft>
                        <a:buFont typeface="+mj-lt"/>
                        <a:buNone/>
                      </a:pPr>
                      <a:r>
                        <a:rPr lang="en-US" sz="1800" dirty="0" smtClean="0">
                          <a:latin typeface="Arial"/>
                          <a:ea typeface="Times New Roman"/>
                        </a:rPr>
                        <a:t>2.  A </a:t>
                      </a:r>
                      <a:r>
                        <a:rPr lang="en-US" sz="1800" dirty="0">
                          <a:latin typeface="Arial"/>
                          <a:ea typeface="Times New Roman"/>
                        </a:rPr>
                        <a:t>gel electrophoresis chamber has been set up.  There is a gel that has wells in it at the negative end of the chamber</a:t>
                      </a:r>
                      <a:r>
                        <a:rPr lang="en-US" sz="1800" dirty="0" smtClean="0">
                          <a:latin typeface="Arial"/>
                          <a:ea typeface="Times New Roman"/>
                        </a:rPr>
                        <a:t>.</a:t>
                      </a:r>
                      <a:br>
                        <a:rPr lang="en-US" sz="1800" dirty="0" smtClean="0">
                          <a:latin typeface="Arial"/>
                          <a:ea typeface="Times New Roman"/>
                        </a:rPr>
                      </a:br>
                      <a:endParaRPr lang="en-US" sz="1800" dirty="0">
                        <a:latin typeface="Times New Roman"/>
                        <a:ea typeface="Times New Roman"/>
                      </a:endParaRPr>
                    </a:p>
                    <a:p>
                      <a:pPr marL="682625" marR="0" lvl="0" indent="-231775">
                        <a:spcBef>
                          <a:spcPts val="0"/>
                        </a:spcBef>
                        <a:spcAft>
                          <a:spcPts val="0"/>
                        </a:spcAft>
                        <a:buFont typeface="Symbol"/>
                        <a:buChar char=""/>
                      </a:pPr>
                      <a:r>
                        <a:rPr lang="en-US" sz="1800" dirty="0">
                          <a:latin typeface="Arial"/>
                          <a:ea typeface="Times New Roman"/>
                        </a:rPr>
                        <a:t>What are the wells and what do we put in them?</a:t>
                      </a:r>
                      <a:endParaRPr lang="en-US" sz="1800" dirty="0">
                        <a:latin typeface="Times New Roman"/>
                        <a:ea typeface="Times New Roman"/>
                      </a:endParaRPr>
                    </a:p>
                  </a:txBody>
                  <a:tcPr marL="68580" marR="68580" marT="0" marB="0"/>
                </a:tc>
                <a:tc>
                  <a:txBody>
                    <a:bodyPr/>
                    <a:lstStyle/>
                    <a:p>
                      <a:endParaRPr lang="en-US" dirty="0"/>
                    </a:p>
                  </a:txBody>
                  <a:tcPr/>
                </a:tc>
              </a:tr>
            </a:tbl>
          </a:graphicData>
        </a:graphic>
      </p:graphicFrame>
      <p:sp>
        <p:nvSpPr>
          <p:cNvPr id="7" name="TextBox 6"/>
          <p:cNvSpPr txBox="1"/>
          <p:nvPr/>
        </p:nvSpPr>
        <p:spPr>
          <a:xfrm>
            <a:off x="4114800" y="2385612"/>
            <a:ext cx="5029200" cy="400110"/>
          </a:xfrm>
          <a:prstGeom prst="rect">
            <a:avLst/>
          </a:prstGeom>
          <a:noFill/>
        </p:spPr>
        <p:txBody>
          <a:bodyPr wrap="square" rtlCol="0">
            <a:spAutoFit/>
          </a:bodyPr>
          <a:lstStyle/>
          <a:p>
            <a:pPr marL="231775" indent="-231775">
              <a:buFont typeface="Arial" pitchFamily="34" charset="0"/>
              <a:buChar char="•"/>
            </a:pPr>
            <a:r>
              <a:rPr lang="en-US" sz="2000" b="1" dirty="0" smtClean="0">
                <a:solidFill>
                  <a:srgbClr val="0070C0"/>
                </a:solidFill>
              </a:rPr>
              <a:t>Restriction enzymes cut up DNA.  </a:t>
            </a:r>
          </a:p>
        </p:txBody>
      </p:sp>
      <p:sp>
        <p:nvSpPr>
          <p:cNvPr id="8" name="TextBox 7"/>
          <p:cNvSpPr txBox="1"/>
          <p:nvPr/>
        </p:nvSpPr>
        <p:spPr>
          <a:xfrm>
            <a:off x="4191000" y="3048000"/>
            <a:ext cx="4724400" cy="1323439"/>
          </a:xfrm>
          <a:prstGeom prst="rect">
            <a:avLst/>
          </a:prstGeom>
          <a:noFill/>
        </p:spPr>
        <p:txBody>
          <a:bodyPr wrap="square" rtlCol="0">
            <a:spAutoFit/>
          </a:bodyPr>
          <a:lstStyle/>
          <a:p>
            <a:pPr marL="231775" indent="-231775"/>
            <a:endParaRPr lang="en-US" sz="2000" b="1" dirty="0" smtClean="0">
              <a:solidFill>
                <a:srgbClr val="0070C0"/>
              </a:solidFill>
            </a:endParaRPr>
          </a:p>
          <a:p>
            <a:pPr marL="231775" indent="-231775">
              <a:buFont typeface="Arial" pitchFamily="34" charset="0"/>
              <a:buChar char="•"/>
            </a:pPr>
            <a:r>
              <a:rPr lang="en-US" sz="2000" b="1" dirty="0" smtClean="0">
                <a:solidFill>
                  <a:srgbClr val="0070C0"/>
                </a:solidFill>
              </a:rPr>
              <a:t>The same enzyme because the DNA is different and you only change ONE thing in an experiment</a:t>
            </a:r>
            <a:endParaRPr lang="en-US" sz="2000" b="1" dirty="0">
              <a:solidFill>
                <a:srgbClr val="0070C0"/>
              </a:solidFill>
            </a:endParaRPr>
          </a:p>
        </p:txBody>
      </p:sp>
      <p:sp>
        <p:nvSpPr>
          <p:cNvPr id="9" name="TextBox 8"/>
          <p:cNvSpPr txBox="1"/>
          <p:nvPr/>
        </p:nvSpPr>
        <p:spPr>
          <a:xfrm>
            <a:off x="4191000" y="5105400"/>
            <a:ext cx="4724400" cy="707886"/>
          </a:xfrm>
          <a:prstGeom prst="rect">
            <a:avLst/>
          </a:prstGeom>
          <a:noFill/>
        </p:spPr>
        <p:txBody>
          <a:bodyPr wrap="square" rtlCol="0">
            <a:spAutoFit/>
          </a:bodyPr>
          <a:lstStyle/>
          <a:p>
            <a:pPr marL="231775" indent="-231775">
              <a:buFont typeface="Arial" pitchFamily="34" charset="0"/>
              <a:buChar char="•"/>
            </a:pPr>
            <a:r>
              <a:rPr lang="en-US" sz="2000" b="1" dirty="0" smtClean="0">
                <a:solidFill>
                  <a:srgbClr val="0070C0"/>
                </a:solidFill>
              </a:rPr>
              <a:t>The wells are holes that you put DNA into.</a:t>
            </a:r>
            <a:endParaRPr lang="en-US" sz="20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0"/>
            <a:ext cx="8229600" cy="563562"/>
          </a:xfrm>
        </p:spPr>
        <p:txBody>
          <a:bodyPr>
            <a:normAutofit/>
          </a:bodyPr>
          <a:lstStyle/>
          <a:p>
            <a:r>
              <a:rPr lang="en-US" sz="2400" dirty="0" smtClean="0"/>
              <a:t>Notes: DNA Fingerprinting </a:t>
            </a:r>
            <a:endParaRPr lang="en-US" sz="2400" dirty="0"/>
          </a:p>
        </p:txBody>
      </p:sp>
      <p:graphicFrame>
        <p:nvGraphicFramePr>
          <p:cNvPr id="5" name="Table 4"/>
          <p:cNvGraphicFramePr>
            <a:graphicFrameLocks noGrp="1"/>
          </p:cNvGraphicFramePr>
          <p:nvPr/>
        </p:nvGraphicFramePr>
        <p:xfrm>
          <a:off x="0" y="914400"/>
          <a:ext cx="9144000" cy="5641092"/>
        </p:xfrm>
        <a:graphic>
          <a:graphicData uri="http://schemas.openxmlformats.org/drawingml/2006/table">
            <a:tbl>
              <a:tblPr firstRow="1" bandRow="1">
                <a:tableStyleId>{5C22544A-7EE6-4342-B048-85BDC9FD1C3A}</a:tableStyleId>
              </a:tblPr>
              <a:tblGrid>
                <a:gridCol w="4114800"/>
                <a:gridCol w="5029200"/>
              </a:tblGrid>
              <a:tr h="954775">
                <a:tc>
                  <a:txBody>
                    <a:bodyPr/>
                    <a:lstStyle/>
                    <a:p>
                      <a:pPr marL="0" marR="0" algn="ctr">
                        <a:spcBef>
                          <a:spcPts val="0"/>
                        </a:spcBef>
                        <a:spcAft>
                          <a:spcPts val="0"/>
                        </a:spcAft>
                      </a:pPr>
                      <a:r>
                        <a:rPr lang="en-US" sz="1800" b="1" dirty="0">
                          <a:latin typeface="Arial"/>
                          <a:ea typeface="Times New Roman"/>
                        </a:rPr>
                        <a:t>Steps of DNA fingerprinting</a:t>
                      </a:r>
                      <a:endParaRPr lang="en-US" sz="1800" dirty="0">
                        <a:latin typeface="Times New Roman"/>
                        <a:ea typeface="Times New Roman"/>
                      </a:endParaRPr>
                    </a:p>
                  </a:txBody>
                  <a:tcPr marL="68580" marR="68580" marT="0" marB="0"/>
                </a:tc>
                <a:tc>
                  <a:txBody>
                    <a:bodyPr/>
                    <a:lstStyle/>
                    <a:p>
                      <a:pPr marL="0" marR="0" algn="ctr">
                        <a:spcBef>
                          <a:spcPts val="0"/>
                        </a:spcBef>
                        <a:spcAft>
                          <a:spcPts val="0"/>
                        </a:spcAft>
                      </a:pPr>
                      <a:r>
                        <a:rPr lang="en-US" sz="1800" b="1" dirty="0">
                          <a:latin typeface="Arial"/>
                          <a:ea typeface="Times New Roman"/>
                        </a:rPr>
                        <a:t>Why is each step performed?  Think back to the gel electrophoresis lab and paper activity you did.</a:t>
                      </a:r>
                      <a:endParaRPr lang="en-US" sz="1800" dirty="0">
                        <a:latin typeface="Times New Roman"/>
                        <a:ea typeface="Times New Roman"/>
                      </a:endParaRPr>
                    </a:p>
                  </a:txBody>
                  <a:tcPr marL="68580" marR="68580" marT="0" marB="0"/>
                </a:tc>
              </a:tr>
              <a:tr h="2779025">
                <a:tc>
                  <a:txBody>
                    <a:bodyPr/>
                    <a:lstStyle/>
                    <a:p>
                      <a:pPr marL="288925" lvl="2" indent="-288925"/>
                      <a:r>
                        <a:rPr kumimoji="0" lang="en-US" sz="1800" kern="1200" dirty="0" smtClean="0">
                          <a:solidFill>
                            <a:schemeClr val="dk1"/>
                          </a:solidFill>
                          <a:latin typeface="+mn-lt"/>
                          <a:ea typeface="+mn-ea"/>
                          <a:cs typeface="+mn-cs"/>
                        </a:rPr>
                        <a:t>3. </a:t>
                      </a:r>
                      <a:r>
                        <a:rPr kumimoji="0" lang="en-US" sz="1800" kern="1200" baseline="0" dirty="0" smtClean="0">
                          <a:solidFill>
                            <a:schemeClr val="dk1"/>
                          </a:solidFill>
                          <a:latin typeface="+mn-lt"/>
                          <a:ea typeface="+mn-ea"/>
                          <a:cs typeface="+mn-cs"/>
                        </a:rPr>
                        <a:t> </a:t>
                      </a:r>
                      <a:r>
                        <a:rPr kumimoji="0" lang="en-US" sz="1800" kern="1200" dirty="0" smtClean="0">
                          <a:solidFill>
                            <a:schemeClr val="dk1"/>
                          </a:solidFill>
                          <a:latin typeface="+mn-lt"/>
                          <a:ea typeface="+mn-ea"/>
                          <a:cs typeface="+mn-cs"/>
                        </a:rPr>
                        <a:t>Small amounts of DNA are placed inside each of the wells using a micropipette.  Each time a new sample is loaded, a new tip is placed on the end of the micropipette.</a:t>
                      </a:r>
                      <a:br>
                        <a:rPr kumimoji="0" lang="en-US" sz="1800" kern="1200" dirty="0" smtClean="0">
                          <a:solidFill>
                            <a:schemeClr val="dk1"/>
                          </a:solidFill>
                          <a:latin typeface="+mn-lt"/>
                          <a:ea typeface="+mn-ea"/>
                          <a:cs typeface="+mn-cs"/>
                        </a:rPr>
                      </a:br>
                      <a:endParaRPr kumimoji="0" lang="en-US" sz="1800" kern="1200" dirty="0" smtClean="0">
                        <a:solidFill>
                          <a:schemeClr val="dk1"/>
                        </a:solidFill>
                        <a:latin typeface="+mn-lt"/>
                        <a:ea typeface="+mn-ea"/>
                        <a:cs typeface="+mn-cs"/>
                      </a:endParaRPr>
                    </a:p>
                    <a:p>
                      <a:pPr marL="682625" lvl="0" indent="-219075">
                        <a:buFont typeface="Arial" pitchFamily="34" charset="0"/>
                        <a:buChar char="•"/>
                      </a:pPr>
                      <a:r>
                        <a:rPr kumimoji="0" lang="en-US" sz="1800" kern="1200" dirty="0" smtClean="0">
                          <a:solidFill>
                            <a:schemeClr val="dk1"/>
                          </a:solidFill>
                          <a:latin typeface="+mn-lt"/>
                          <a:ea typeface="+mn-ea"/>
                          <a:cs typeface="+mn-cs"/>
                        </a:rPr>
                        <a:t>Why is it important to change tips on the micropipette?</a:t>
                      </a:r>
                    </a:p>
                    <a:p>
                      <a:pPr marL="682625" marR="0" lvl="0" indent="-219075" defTabSz="741363">
                        <a:spcBef>
                          <a:spcPts val="0"/>
                        </a:spcBef>
                        <a:spcAft>
                          <a:spcPts val="0"/>
                        </a:spcAft>
                        <a:buFont typeface="Symbol"/>
                        <a:buNone/>
                      </a:pPr>
                      <a:endParaRPr lang="en-US" sz="1800" dirty="0">
                        <a:latin typeface="Times New Roman"/>
                        <a:ea typeface="Times New Roman"/>
                      </a:endParaRPr>
                    </a:p>
                  </a:txBody>
                  <a:tcPr marL="68580" marR="68580" marT="0" marB="0"/>
                </a:tc>
                <a:tc>
                  <a:txBody>
                    <a:bodyPr/>
                    <a:lstStyle/>
                    <a:p>
                      <a:endParaRPr lang="en-US"/>
                    </a:p>
                  </a:txBody>
                  <a:tcPr/>
                </a:tc>
              </a:tr>
              <a:tr h="1907292">
                <a:tc>
                  <a:txBody>
                    <a:bodyPr/>
                    <a:lstStyle/>
                    <a:p>
                      <a:pPr marL="231775" lvl="2" indent="-231775"/>
                      <a:r>
                        <a:rPr kumimoji="0" lang="en-US" sz="1800" kern="1200" dirty="0" smtClean="0">
                          <a:solidFill>
                            <a:schemeClr val="dk1"/>
                          </a:solidFill>
                          <a:latin typeface="+mn-lt"/>
                          <a:ea typeface="+mn-ea"/>
                          <a:cs typeface="+mn-cs"/>
                        </a:rPr>
                        <a:t>4.  Once all the wells are loaded, the chamber is then hooked up to an electrical source.</a:t>
                      </a:r>
                    </a:p>
                    <a:p>
                      <a:endParaRPr kumimoji="0" lang="en-US" sz="1800" kern="1200" dirty="0" smtClean="0">
                        <a:solidFill>
                          <a:schemeClr val="dk1"/>
                        </a:solidFill>
                        <a:latin typeface="+mn-lt"/>
                        <a:ea typeface="+mn-ea"/>
                        <a:cs typeface="+mn-cs"/>
                      </a:endParaRPr>
                    </a:p>
                    <a:p>
                      <a:pPr marL="682625" indent="-219075">
                        <a:buFont typeface="Arial" pitchFamily="34" charset="0"/>
                        <a:buChar char="•"/>
                      </a:pPr>
                      <a:r>
                        <a:rPr kumimoji="0" lang="en-US" sz="1800" kern="1200" dirty="0" smtClean="0">
                          <a:solidFill>
                            <a:schemeClr val="dk1"/>
                          </a:solidFill>
                          <a:latin typeface="+mn-lt"/>
                          <a:ea typeface="+mn-ea"/>
                          <a:cs typeface="+mn-cs"/>
                        </a:rPr>
                        <a:t>Why do we connect the chamber to a power source?</a:t>
                      </a:r>
                      <a:endParaRPr lang="en-US" sz="2800" dirty="0">
                        <a:latin typeface="Times New Roman"/>
                        <a:ea typeface="Times New Roman"/>
                      </a:endParaRPr>
                    </a:p>
                  </a:txBody>
                  <a:tcPr marL="68580" marR="68580" marT="0" marB="0"/>
                </a:tc>
                <a:tc>
                  <a:txBody>
                    <a:bodyPr/>
                    <a:lstStyle/>
                    <a:p>
                      <a:endParaRPr lang="en-US" dirty="0"/>
                    </a:p>
                  </a:txBody>
                  <a:tcPr/>
                </a:tc>
              </a:tr>
            </a:tbl>
          </a:graphicData>
        </a:graphic>
      </p:graphicFrame>
      <p:sp>
        <p:nvSpPr>
          <p:cNvPr id="7" name="TextBox 6"/>
          <p:cNvSpPr txBox="1"/>
          <p:nvPr/>
        </p:nvSpPr>
        <p:spPr>
          <a:xfrm>
            <a:off x="4114800" y="2057400"/>
            <a:ext cx="5029200" cy="400110"/>
          </a:xfrm>
          <a:prstGeom prst="rect">
            <a:avLst/>
          </a:prstGeom>
          <a:noFill/>
        </p:spPr>
        <p:txBody>
          <a:bodyPr wrap="square" rtlCol="0">
            <a:spAutoFit/>
          </a:bodyPr>
          <a:lstStyle/>
          <a:p>
            <a:pPr marL="231775" indent="-231775">
              <a:buFont typeface="Arial" pitchFamily="34" charset="0"/>
              <a:buChar char="•"/>
            </a:pPr>
            <a:r>
              <a:rPr lang="en-US" sz="2000" b="1" dirty="0" smtClean="0">
                <a:solidFill>
                  <a:srgbClr val="0070C0"/>
                </a:solidFill>
              </a:rPr>
              <a:t>To avoid cross contamination.</a:t>
            </a:r>
          </a:p>
        </p:txBody>
      </p:sp>
      <p:sp>
        <p:nvSpPr>
          <p:cNvPr id="8" name="TextBox 7"/>
          <p:cNvSpPr txBox="1"/>
          <p:nvPr/>
        </p:nvSpPr>
        <p:spPr>
          <a:xfrm>
            <a:off x="4267200" y="4953000"/>
            <a:ext cx="4724400" cy="707886"/>
          </a:xfrm>
          <a:prstGeom prst="rect">
            <a:avLst/>
          </a:prstGeom>
          <a:noFill/>
        </p:spPr>
        <p:txBody>
          <a:bodyPr wrap="square" rtlCol="0">
            <a:spAutoFit/>
          </a:bodyPr>
          <a:lstStyle/>
          <a:p>
            <a:pPr marL="231775" indent="-231775"/>
            <a:endParaRPr lang="en-US" sz="2000" b="1" dirty="0" smtClean="0">
              <a:solidFill>
                <a:srgbClr val="0070C0"/>
              </a:solidFill>
            </a:endParaRPr>
          </a:p>
          <a:p>
            <a:pPr marL="231775" indent="-231775">
              <a:buFont typeface="Arial" pitchFamily="34" charset="0"/>
              <a:buChar char="•"/>
            </a:pPr>
            <a:r>
              <a:rPr lang="en-US" sz="2000" b="1" dirty="0" smtClean="0">
                <a:solidFill>
                  <a:srgbClr val="0070C0"/>
                </a:solidFill>
              </a:rPr>
              <a:t>Causes DNA to move</a:t>
            </a:r>
            <a:endParaRPr lang="en-US" sz="20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0"/>
            <a:ext cx="8229600" cy="563562"/>
          </a:xfrm>
        </p:spPr>
        <p:txBody>
          <a:bodyPr>
            <a:normAutofit/>
          </a:bodyPr>
          <a:lstStyle/>
          <a:p>
            <a:r>
              <a:rPr lang="en-US" sz="2400" dirty="0" smtClean="0"/>
              <a:t>Notes: DNA Fingerprinting </a:t>
            </a:r>
            <a:endParaRPr lang="en-US" sz="2400" dirty="0"/>
          </a:p>
        </p:txBody>
      </p:sp>
      <p:graphicFrame>
        <p:nvGraphicFramePr>
          <p:cNvPr id="5" name="Table 4"/>
          <p:cNvGraphicFramePr>
            <a:graphicFrameLocks noGrp="1"/>
          </p:cNvGraphicFramePr>
          <p:nvPr/>
        </p:nvGraphicFramePr>
        <p:xfrm>
          <a:off x="0" y="855759"/>
          <a:ext cx="9144000" cy="5849841"/>
        </p:xfrm>
        <a:graphic>
          <a:graphicData uri="http://schemas.openxmlformats.org/drawingml/2006/table">
            <a:tbl>
              <a:tblPr firstRow="1" bandRow="1">
                <a:tableStyleId>{5C22544A-7EE6-4342-B048-85BDC9FD1C3A}</a:tableStyleId>
              </a:tblPr>
              <a:tblGrid>
                <a:gridCol w="4114800"/>
                <a:gridCol w="5029200"/>
              </a:tblGrid>
              <a:tr h="886328">
                <a:tc>
                  <a:txBody>
                    <a:bodyPr/>
                    <a:lstStyle/>
                    <a:p>
                      <a:pPr marL="0" marR="0" algn="ctr">
                        <a:spcBef>
                          <a:spcPts val="0"/>
                        </a:spcBef>
                        <a:spcAft>
                          <a:spcPts val="0"/>
                        </a:spcAft>
                      </a:pPr>
                      <a:r>
                        <a:rPr lang="en-US" sz="1800" b="1" dirty="0">
                          <a:latin typeface="Arial"/>
                          <a:ea typeface="Times New Roman"/>
                        </a:rPr>
                        <a:t>Steps of DNA fingerprinting</a:t>
                      </a:r>
                      <a:endParaRPr lang="en-US" sz="1800" dirty="0">
                        <a:latin typeface="Times New Roman"/>
                        <a:ea typeface="Times New Roman"/>
                      </a:endParaRPr>
                    </a:p>
                  </a:txBody>
                  <a:tcPr marL="68580" marR="68580" marT="0" marB="0"/>
                </a:tc>
                <a:tc>
                  <a:txBody>
                    <a:bodyPr/>
                    <a:lstStyle/>
                    <a:p>
                      <a:pPr marL="0" marR="0" algn="ctr">
                        <a:spcBef>
                          <a:spcPts val="0"/>
                        </a:spcBef>
                        <a:spcAft>
                          <a:spcPts val="0"/>
                        </a:spcAft>
                      </a:pPr>
                      <a:r>
                        <a:rPr lang="en-US" sz="1800" b="1" dirty="0">
                          <a:latin typeface="Arial"/>
                          <a:ea typeface="Times New Roman"/>
                        </a:rPr>
                        <a:t>Why is each step performed?  Think back to the gel electrophoresis lab and paper activity you did.</a:t>
                      </a:r>
                      <a:endParaRPr lang="en-US" sz="1800" dirty="0">
                        <a:latin typeface="Times New Roman"/>
                        <a:ea typeface="Times New Roman"/>
                      </a:endParaRPr>
                    </a:p>
                  </a:txBody>
                  <a:tcPr marL="68580" marR="68580" marT="0" marB="0"/>
                </a:tc>
              </a:tr>
              <a:tr h="1587280">
                <a:tc>
                  <a:txBody>
                    <a:bodyPr/>
                    <a:lstStyle/>
                    <a:p>
                      <a:pPr marL="228600" marR="0" lvl="2" indent="-228600">
                        <a:spcBef>
                          <a:spcPts val="0"/>
                        </a:spcBef>
                        <a:spcAft>
                          <a:spcPts val="0"/>
                        </a:spcAft>
                        <a:buFont typeface="+mj-lt"/>
                        <a:buNone/>
                      </a:pPr>
                      <a:r>
                        <a:rPr lang="en-US" sz="1800" dirty="0" smtClean="0">
                          <a:latin typeface="Arial"/>
                          <a:ea typeface="Times New Roman"/>
                        </a:rPr>
                        <a:t>5. The </a:t>
                      </a:r>
                      <a:r>
                        <a:rPr lang="en-US" sz="1800" dirty="0">
                          <a:latin typeface="Arial"/>
                          <a:ea typeface="Times New Roman"/>
                        </a:rPr>
                        <a:t>DNA begins to move towards the positive side </a:t>
                      </a:r>
                      <a:r>
                        <a:rPr lang="en-US" sz="1800" dirty="0" smtClean="0">
                          <a:latin typeface="Arial"/>
                          <a:ea typeface="Times New Roman"/>
                        </a:rPr>
                        <a:t>of</a:t>
                      </a:r>
                      <a:r>
                        <a:rPr lang="en-US" sz="1800" baseline="0" dirty="0" smtClean="0">
                          <a:latin typeface="Arial"/>
                          <a:ea typeface="Times New Roman"/>
                        </a:rPr>
                        <a:t> </a:t>
                      </a:r>
                      <a:r>
                        <a:rPr lang="en-US" sz="1800" dirty="0" smtClean="0">
                          <a:latin typeface="Arial"/>
                          <a:ea typeface="Times New Roman"/>
                        </a:rPr>
                        <a:t>the </a:t>
                      </a:r>
                      <a:r>
                        <a:rPr lang="en-US" sz="1800" dirty="0">
                          <a:latin typeface="Arial"/>
                          <a:ea typeface="Times New Roman"/>
                        </a:rPr>
                        <a:t>chamber. </a:t>
                      </a:r>
                      <a:endParaRPr lang="en-US" sz="1800" dirty="0">
                        <a:latin typeface="Times New Roman"/>
                        <a:ea typeface="Times New Roman"/>
                      </a:endParaRPr>
                    </a:p>
                    <a:p>
                      <a:pPr marL="342900" marR="0" lvl="0" indent="-342900">
                        <a:spcBef>
                          <a:spcPts val="0"/>
                        </a:spcBef>
                        <a:spcAft>
                          <a:spcPts val="0"/>
                        </a:spcAft>
                        <a:buFont typeface="Symbol"/>
                        <a:buNone/>
                      </a:pPr>
                      <a:endParaRPr lang="en-US" sz="1800" dirty="0" smtClean="0">
                        <a:latin typeface="Arial"/>
                        <a:ea typeface="Times New Roman"/>
                      </a:endParaRPr>
                    </a:p>
                    <a:p>
                      <a:pPr marL="677863" marR="0" lvl="0" indent="-214313">
                        <a:spcBef>
                          <a:spcPts val="0"/>
                        </a:spcBef>
                        <a:spcAft>
                          <a:spcPts val="0"/>
                        </a:spcAft>
                        <a:buFont typeface="Arial" pitchFamily="34" charset="0"/>
                        <a:buChar char="•"/>
                      </a:pPr>
                      <a:r>
                        <a:rPr lang="en-US" sz="1800" dirty="0" smtClean="0">
                          <a:latin typeface="Arial"/>
                          <a:ea typeface="Times New Roman"/>
                        </a:rPr>
                        <a:t>Why </a:t>
                      </a:r>
                      <a:r>
                        <a:rPr lang="en-US" sz="1800" dirty="0">
                          <a:latin typeface="Arial"/>
                          <a:ea typeface="Times New Roman"/>
                        </a:rPr>
                        <a:t>does the DNA move to the positive side of the gel</a:t>
                      </a:r>
                      <a:r>
                        <a:rPr lang="en-US" sz="1800" dirty="0" smtClean="0">
                          <a:latin typeface="Arial"/>
                          <a:ea typeface="Times New Roman"/>
                        </a:rPr>
                        <a:t>?</a:t>
                      </a:r>
                    </a:p>
                    <a:p>
                      <a:pPr marL="677863" marR="0" lvl="0" indent="-214313">
                        <a:spcBef>
                          <a:spcPts val="0"/>
                        </a:spcBef>
                        <a:spcAft>
                          <a:spcPts val="0"/>
                        </a:spcAft>
                        <a:buFont typeface="Arial" pitchFamily="34" charset="0"/>
                        <a:buChar char="•"/>
                      </a:pPr>
                      <a:endParaRPr lang="en-US" sz="1800" dirty="0">
                        <a:latin typeface="Times New Roman"/>
                        <a:ea typeface="Times New Roman"/>
                      </a:endParaRPr>
                    </a:p>
                  </a:txBody>
                  <a:tcPr marL="68580" marR="68580" marT="0" marB="0"/>
                </a:tc>
                <a:tc>
                  <a:txBody>
                    <a:bodyPr/>
                    <a:lstStyle/>
                    <a:p>
                      <a:endParaRPr lang="en-US"/>
                    </a:p>
                  </a:txBody>
                  <a:tcPr/>
                </a:tc>
              </a:tr>
              <a:tr h="1547034">
                <a:tc>
                  <a:txBody>
                    <a:bodyPr/>
                    <a:lstStyle/>
                    <a:p>
                      <a:pPr marL="228600" marR="0" lvl="2" indent="-228600">
                        <a:spcBef>
                          <a:spcPts val="0"/>
                        </a:spcBef>
                        <a:spcAft>
                          <a:spcPts val="0"/>
                        </a:spcAft>
                        <a:buFont typeface="+mj-lt"/>
                        <a:buNone/>
                      </a:pPr>
                      <a:r>
                        <a:rPr lang="en-US" sz="1800" dirty="0" smtClean="0">
                          <a:latin typeface="Arial"/>
                          <a:ea typeface="Times New Roman"/>
                        </a:rPr>
                        <a:t>6.  The </a:t>
                      </a:r>
                      <a:r>
                        <a:rPr lang="en-US" sz="1800" dirty="0">
                          <a:latin typeface="Arial"/>
                          <a:ea typeface="Times New Roman"/>
                        </a:rPr>
                        <a:t>DNA separates based on size.</a:t>
                      </a:r>
                      <a:endParaRPr lang="en-US" sz="1800" dirty="0">
                        <a:latin typeface="Times New Roman"/>
                        <a:ea typeface="Times New Roman"/>
                      </a:endParaRPr>
                    </a:p>
                    <a:p>
                      <a:pPr marL="342900" marR="0" lvl="0" indent="-342900">
                        <a:spcBef>
                          <a:spcPts val="0"/>
                        </a:spcBef>
                        <a:spcAft>
                          <a:spcPts val="0"/>
                        </a:spcAft>
                        <a:buFont typeface="Symbol"/>
                        <a:buNone/>
                      </a:pPr>
                      <a:endParaRPr lang="en-US" sz="1800" dirty="0" smtClean="0">
                        <a:latin typeface="Arial"/>
                        <a:ea typeface="Times New Roman"/>
                      </a:endParaRPr>
                    </a:p>
                    <a:p>
                      <a:pPr marL="682625" marR="0" lvl="0" indent="-219075">
                        <a:spcBef>
                          <a:spcPts val="0"/>
                        </a:spcBef>
                        <a:spcAft>
                          <a:spcPts val="0"/>
                        </a:spcAft>
                        <a:buFont typeface="Arial" pitchFamily="34" charset="0"/>
                        <a:buChar char="•"/>
                      </a:pPr>
                      <a:r>
                        <a:rPr lang="en-US" sz="1800" dirty="0" smtClean="0">
                          <a:latin typeface="Arial"/>
                          <a:ea typeface="Times New Roman"/>
                        </a:rPr>
                        <a:t>How </a:t>
                      </a:r>
                      <a:r>
                        <a:rPr lang="en-US" sz="1800" dirty="0">
                          <a:latin typeface="Arial"/>
                          <a:ea typeface="Times New Roman"/>
                        </a:rPr>
                        <a:t>does it separate by size?  Explain</a:t>
                      </a:r>
                      <a:endParaRPr lang="en-US" sz="1800" dirty="0">
                        <a:latin typeface="Times New Roman"/>
                        <a:ea typeface="Times New Roman"/>
                      </a:endParaRPr>
                    </a:p>
                  </a:txBody>
                  <a:tcPr marL="68580" marR="68580" marT="0" marB="0"/>
                </a:tc>
                <a:tc>
                  <a:txBody>
                    <a:bodyPr/>
                    <a:lstStyle/>
                    <a:p>
                      <a:endParaRPr lang="en-US" dirty="0"/>
                    </a:p>
                  </a:txBody>
                  <a:tcPr/>
                </a:tc>
              </a:tr>
              <a:tr h="1770559">
                <a:tc>
                  <a:txBody>
                    <a:bodyPr/>
                    <a:lstStyle/>
                    <a:p>
                      <a:pPr marL="228600" marR="0" lvl="2" indent="-228600">
                        <a:spcBef>
                          <a:spcPts val="0"/>
                        </a:spcBef>
                        <a:spcAft>
                          <a:spcPts val="0"/>
                        </a:spcAft>
                        <a:buFont typeface="+mj-lt"/>
                        <a:buAutoNum type="arabicPeriod" startAt="7"/>
                      </a:pPr>
                      <a:r>
                        <a:rPr lang="en-US" sz="1800" dirty="0" smtClean="0">
                          <a:latin typeface="Arial"/>
                          <a:ea typeface="Times New Roman"/>
                        </a:rPr>
                        <a:t>The </a:t>
                      </a:r>
                      <a:r>
                        <a:rPr lang="en-US" sz="1800" dirty="0">
                          <a:latin typeface="Arial"/>
                          <a:ea typeface="Times New Roman"/>
                        </a:rPr>
                        <a:t>gel is taken out of the chamber and </a:t>
                      </a:r>
                      <a:r>
                        <a:rPr lang="en-US" sz="1800" dirty="0" smtClean="0">
                          <a:latin typeface="Arial"/>
                          <a:ea typeface="Times New Roman"/>
                        </a:rPr>
                        <a:t>stained.</a:t>
                      </a:r>
                      <a:endParaRPr lang="en-US" sz="1800" dirty="0" smtClean="0">
                        <a:latin typeface="Times New Roman"/>
                        <a:ea typeface="Times New Roman"/>
                      </a:endParaRPr>
                    </a:p>
                    <a:p>
                      <a:pPr marL="228600" marR="0" lvl="2" indent="-228600">
                        <a:spcBef>
                          <a:spcPts val="0"/>
                        </a:spcBef>
                        <a:spcAft>
                          <a:spcPts val="0"/>
                        </a:spcAft>
                        <a:buFont typeface="+mj-lt"/>
                        <a:buNone/>
                      </a:pPr>
                      <a:endParaRPr lang="en-US" sz="1800" dirty="0" smtClean="0">
                        <a:latin typeface="Times New Roman"/>
                        <a:ea typeface="Times New Roman"/>
                      </a:endParaRPr>
                    </a:p>
                    <a:p>
                      <a:pPr marL="679450" marR="0" lvl="2" indent="-228600">
                        <a:spcBef>
                          <a:spcPts val="0"/>
                        </a:spcBef>
                        <a:spcAft>
                          <a:spcPts val="0"/>
                        </a:spcAft>
                        <a:buFont typeface="Arial" pitchFamily="34" charset="0"/>
                        <a:buChar char="•"/>
                      </a:pPr>
                      <a:r>
                        <a:rPr lang="en-US" sz="1800" dirty="0" smtClean="0">
                          <a:latin typeface="Arial"/>
                          <a:ea typeface="Times New Roman"/>
                        </a:rPr>
                        <a:t>Why </a:t>
                      </a:r>
                      <a:r>
                        <a:rPr lang="en-US" sz="1800" dirty="0">
                          <a:latin typeface="Arial"/>
                          <a:ea typeface="Times New Roman"/>
                        </a:rPr>
                        <a:t>do we stain the gels if we are using DNA?</a:t>
                      </a:r>
                      <a:endParaRPr lang="en-US" sz="1800" dirty="0">
                        <a:latin typeface="Times New Roman"/>
                        <a:ea typeface="Times New Roman"/>
                      </a:endParaRPr>
                    </a:p>
                  </a:txBody>
                  <a:tcPr marL="68580" marR="68580" marT="0" marB="0"/>
                </a:tc>
                <a:tc>
                  <a:txBody>
                    <a:bodyPr/>
                    <a:lstStyle/>
                    <a:p>
                      <a:endParaRPr lang="en-US" dirty="0"/>
                    </a:p>
                  </a:txBody>
                  <a:tcPr/>
                </a:tc>
              </a:tr>
            </a:tbl>
          </a:graphicData>
        </a:graphic>
      </p:graphicFrame>
      <p:sp>
        <p:nvSpPr>
          <p:cNvPr id="7" name="TextBox 6"/>
          <p:cNvSpPr txBox="1"/>
          <p:nvPr/>
        </p:nvSpPr>
        <p:spPr>
          <a:xfrm>
            <a:off x="4114800" y="2057400"/>
            <a:ext cx="5029200" cy="707886"/>
          </a:xfrm>
          <a:prstGeom prst="rect">
            <a:avLst/>
          </a:prstGeom>
          <a:noFill/>
        </p:spPr>
        <p:txBody>
          <a:bodyPr wrap="square" rtlCol="0">
            <a:spAutoFit/>
          </a:bodyPr>
          <a:lstStyle/>
          <a:p>
            <a:pPr marL="231775" indent="-231775">
              <a:buFont typeface="Arial" pitchFamily="34" charset="0"/>
              <a:buChar char="•"/>
            </a:pPr>
            <a:r>
              <a:rPr lang="en-US" sz="2000" b="1" dirty="0" smtClean="0">
                <a:solidFill>
                  <a:srgbClr val="0070C0"/>
                </a:solidFill>
              </a:rPr>
              <a:t>Because DNA is negatively charged and opposites attract.</a:t>
            </a:r>
          </a:p>
        </p:txBody>
      </p:sp>
      <p:sp>
        <p:nvSpPr>
          <p:cNvPr id="8" name="TextBox 7"/>
          <p:cNvSpPr txBox="1"/>
          <p:nvPr/>
        </p:nvSpPr>
        <p:spPr>
          <a:xfrm>
            <a:off x="4191000" y="3352800"/>
            <a:ext cx="4724400" cy="1015663"/>
          </a:xfrm>
          <a:prstGeom prst="rect">
            <a:avLst/>
          </a:prstGeom>
          <a:noFill/>
        </p:spPr>
        <p:txBody>
          <a:bodyPr wrap="square" rtlCol="0">
            <a:spAutoFit/>
          </a:bodyPr>
          <a:lstStyle/>
          <a:p>
            <a:pPr marL="231775" indent="-231775">
              <a:buFont typeface="Arial" pitchFamily="34" charset="0"/>
              <a:buChar char="•"/>
            </a:pPr>
            <a:r>
              <a:rPr lang="en-US" sz="2000" b="1" dirty="0" smtClean="0">
                <a:solidFill>
                  <a:srgbClr val="0070C0"/>
                </a:solidFill>
              </a:rPr>
              <a:t>Smaller fragments move farther.  Larger fragments don’t move as far b/c they get stuck.</a:t>
            </a:r>
            <a:endParaRPr lang="en-US" sz="2000" b="1" dirty="0">
              <a:solidFill>
                <a:srgbClr val="0070C0"/>
              </a:solidFill>
            </a:endParaRPr>
          </a:p>
        </p:txBody>
      </p:sp>
      <p:sp>
        <p:nvSpPr>
          <p:cNvPr id="6" name="TextBox 5"/>
          <p:cNvSpPr txBox="1"/>
          <p:nvPr/>
        </p:nvSpPr>
        <p:spPr>
          <a:xfrm>
            <a:off x="4191000" y="5334000"/>
            <a:ext cx="4724400" cy="400110"/>
          </a:xfrm>
          <a:prstGeom prst="rect">
            <a:avLst/>
          </a:prstGeom>
          <a:noFill/>
        </p:spPr>
        <p:txBody>
          <a:bodyPr wrap="square" rtlCol="0">
            <a:spAutoFit/>
          </a:bodyPr>
          <a:lstStyle/>
          <a:p>
            <a:pPr marL="231775" indent="-231775">
              <a:buFont typeface="Arial" pitchFamily="34" charset="0"/>
              <a:buChar char="•"/>
            </a:pPr>
            <a:r>
              <a:rPr lang="en-US" sz="2000" b="1" dirty="0" smtClean="0">
                <a:solidFill>
                  <a:srgbClr val="0070C0"/>
                </a:solidFill>
              </a:rPr>
              <a:t>To see DNA since it is clear.</a:t>
            </a:r>
            <a:endParaRPr lang="en-US" sz="20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gel"/>
          <p:cNvPicPr>
            <a:picLocks noChangeAspect="1" noChangeArrowheads="1"/>
          </p:cNvPicPr>
          <p:nvPr/>
        </p:nvPicPr>
        <p:blipFill>
          <a:blip r:embed="rId2" cstate="print">
            <a:lum bright="70000" contrast="-70000"/>
          </a:blip>
          <a:srcRect/>
          <a:stretch>
            <a:fillRect/>
          </a:stretch>
        </p:blipFill>
        <p:spPr bwMode="auto">
          <a:xfrm>
            <a:off x="0" y="0"/>
            <a:ext cx="9144000" cy="6837363"/>
          </a:xfrm>
          <a:prstGeom prst="rect">
            <a:avLst/>
          </a:prstGeom>
          <a:noFill/>
          <a:ln w="9525">
            <a:noFill/>
            <a:miter lim="800000"/>
            <a:headEnd/>
            <a:tailEnd/>
          </a:ln>
        </p:spPr>
      </p:pic>
      <p:sp>
        <p:nvSpPr>
          <p:cNvPr id="23555" name="Rectangle 2"/>
          <p:cNvSpPr>
            <a:spLocks noGrp="1" noChangeArrowheads="1"/>
          </p:cNvSpPr>
          <p:nvPr>
            <p:ph type="title"/>
          </p:nvPr>
        </p:nvSpPr>
        <p:spPr>
          <a:xfrm>
            <a:off x="685800" y="-152400"/>
            <a:ext cx="7772400" cy="1143000"/>
          </a:xfrm>
        </p:spPr>
        <p:txBody>
          <a:bodyPr/>
          <a:lstStyle/>
          <a:p>
            <a:pPr eaLnBrk="1" hangingPunct="1"/>
            <a:r>
              <a:rPr lang="en-US" b="1" smtClean="0"/>
              <a:t>Gel Electrophoresis</a:t>
            </a:r>
          </a:p>
        </p:txBody>
      </p:sp>
      <p:sp>
        <p:nvSpPr>
          <p:cNvPr id="23556" name="Rectangle 3"/>
          <p:cNvSpPr>
            <a:spLocks noGrp="1" noChangeArrowheads="1"/>
          </p:cNvSpPr>
          <p:nvPr>
            <p:ph type="body" sz="half" idx="1"/>
          </p:nvPr>
        </p:nvSpPr>
        <p:spPr>
          <a:xfrm>
            <a:off x="152400" y="1447800"/>
            <a:ext cx="3810000" cy="4114800"/>
          </a:xfrm>
        </p:spPr>
        <p:txBody>
          <a:bodyPr>
            <a:normAutofit lnSpcReduction="10000"/>
          </a:bodyPr>
          <a:lstStyle/>
          <a:p>
            <a:pPr eaLnBrk="1" hangingPunct="1">
              <a:lnSpc>
                <a:spcPct val="90000"/>
              </a:lnSpc>
            </a:pPr>
            <a:r>
              <a:rPr lang="en-US" sz="2800" dirty="0" smtClean="0">
                <a:solidFill>
                  <a:schemeClr val="bg1"/>
                </a:solidFill>
              </a:rPr>
              <a:t>The cut DNA is then separated by size in a gel.</a:t>
            </a:r>
          </a:p>
          <a:p>
            <a:pPr eaLnBrk="1" hangingPunct="1">
              <a:lnSpc>
                <a:spcPct val="90000"/>
              </a:lnSpc>
            </a:pPr>
            <a:r>
              <a:rPr lang="en-US" sz="2800" dirty="0" smtClean="0">
                <a:solidFill>
                  <a:schemeClr val="bg1"/>
                </a:solidFill>
              </a:rPr>
              <a:t>Electric makes the DNA move</a:t>
            </a:r>
          </a:p>
          <a:p>
            <a:pPr eaLnBrk="1" hangingPunct="1">
              <a:lnSpc>
                <a:spcPct val="90000"/>
              </a:lnSpc>
            </a:pPr>
            <a:r>
              <a:rPr lang="en-US" sz="2800" dirty="0" smtClean="0">
                <a:solidFill>
                  <a:schemeClr val="bg1"/>
                </a:solidFill>
              </a:rPr>
              <a:t>The smallest pieces travel the furthest through the gel. The largest/longest move the least</a:t>
            </a:r>
          </a:p>
        </p:txBody>
      </p:sp>
      <p:pic>
        <p:nvPicPr>
          <p:cNvPr id="23557" name="Picture 8" descr="make gel"/>
          <p:cNvPicPr>
            <a:picLocks noChangeAspect="1" noChangeArrowheads="1" noCrop="1"/>
          </p:cNvPicPr>
          <p:nvPr/>
        </p:nvPicPr>
        <p:blipFill>
          <a:blip r:embed="rId3" cstate="print"/>
          <a:srcRect/>
          <a:stretch>
            <a:fillRect/>
          </a:stretch>
        </p:blipFill>
        <p:spPr bwMode="auto">
          <a:xfrm>
            <a:off x="4114800" y="1752600"/>
            <a:ext cx="47244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7" descr="gel"/>
          <p:cNvPicPr>
            <a:picLocks noChangeAspect="1" noChangeArrowheads="1"/>
          </p:cNvPicPr>
          <p:nvPr/>
        </p:nvPicPr>
        <p:blipFill>
          <a:blip r:embed="rId2" cstate="print">
            <a:lum bright="70000" contrast="-70000"/>
          </a:blip>
          <a:srcRect/>
          <a:stretch>
            <a:fillRect/>
          </a:stretch>
        </p:blipFill>
        <p:spPr bwMode="auto">
          <a:xfrm>
            <a:off x="0" y="0"/>
            <a:ext cx="9144000" cy="6837363"/>
          </a:xfrm>
          <a:prstGeom prst="rect">
            <a:avLst/>
          </a:prstGeom>
          <a:noFill/>
          <a:ln w="9525">
            <a:noFill/>
            <a:miter lim="800000"/>
            <a:headEnd/>
            <a:tailEnd/>
          </a:ln>
        </p:spPr>
      </p:pic>
      <p:sp>
        <p:nvSpPr>
          <p:cNvPr id="24579" name="Text Box 6"/>
          <p:cNvSpPr txBox="1">
            <a:spLocks noChangeArrowheads="1"/>
          </p:cNvSpPr>
          <p:nvPr/>
        </p:nvSpPr>
        <p:spPr bwMode="auto">
          <a:xfrm>
            <a:off x="1676400" y="228600"/>
            <a:ext cx="5883275" cy="1098550"/>
          </a:xfrm>
          <a:prstGeom prst="rect">
            <a:avLst/>
          </a:prstGeom>
          <a:noFill/>
          <a:ln w="9525">
            <a:noFill/>
            <a:miter lim="800000"/>
            <a:headEnd/>
            <a:tailEnd/>
          </a:ln>
        </p:spPr>
        <p:txBody>
          <a:bodyPr>
            <a:spAutoFit/>
          </a:bodyPr>
          <a:lstStyle/>
          <a:p>
            <a:pPr algn="ctr"/>
            <a:r>
              <a:rPr lang="en-US" sz="3300" b="1" dirty="0">
                <a:solidFill>
                  <a:schemeClr val="bg1"/>
                </a:solidFill>
              </a:rPr>
              <a:t>The smallest DNA pieces travel the farthest</a:t>
            </a:r>
          </a:p>
        </p:txBody>
      </p:sp>
      <p:pic>
        <p:nvPicPr>
          <p:cNvPr id="24580" name="Picture 8" descr="fragsrun"/>
          <p:cNvPicPr>
            <a:picLocks noChangeAspect="1" noChangeArrowheads="1" noCrop="1"/>
          </p:cNvPicPr>
          <p:nvPr/>
        </p:nvPicPr>
        <p:blipFill>
          <a:blip r:embed="rId3" cstate="print"/>
          <a:srcRect/>
          <a:stretch>
            <a:fillRect/>
          </a:stretch>
        </p:blipFill>
        <p:spPr bwMode="auto">
          <a:xfrm>
            <a:off x="1219200" y="1524000"/>
            <a:ext cx="6781800" cy="508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normAutofit fontScale="90000"/>
          </a:bodyPr>
          <a:lstStyle/>
          <a:p>
            <a:r>
              <a:rPr lang="en-US" dirty="0" smtClean="0"/>
              <a:t>Reasons for DNA fingerprinting</a:t>
            </a:r>
            <a:endParaRPr lang="en-US" dirty="0"/>
          </a:p>
        </p:txBody>
      </p:sp>
      <p:sp>
        <p:nvSpPr>
          <p:cNvPr id="3" name="Content Placeholder 2"/>
          <p:cNvSpPr>
            <a:spLocks noGrp="1"/>
          </p:cNvSpPr>
          <p:nvPr>
            <p:ph idx="1"/>
          </p:nvPr>
        </p:nvSpPr>
        <p:spPr>
          <a:xfrm>
            <a:off x="0" y="762000"/>
            <a:ext cx="9144000" cy="5943600"/>
          </a:xfrm>
        </p:spPr>
        <p:txBody>
          <a:bodyPr>
            <a:normAutofit fontScale="92500" lnSpcReduction="10000"/>
          </a:bodyPr>
          <a:lstStyle/>
          <a:p>
            <a:pPr>
              <a:buNone/>
            </a:pPr>
            <a:r>
              <a:rPr lang="en-US" dirty="0" smtClean="0">
                <a:solidFill>
                  <a:schemeClr val="accent1">
                    <a:lumMod val="60000"/>
                    <a:lumOff val="40000"/>
                  </a:schemeClr>
                </a:solidFill>
              </a:rPr>
              <a:t>There are various reasons why a DNA fingerprint is made including:</a:t>
            </a:r>
            <a:br>
              <a:rPr lang="en-US" dirty="0" smtClean="0">
                <a:solidFill>
                  <a:schemeClr val="accent1">
                    <a:lumMod val="60000"/>
                    <a:lumOff val="40000"/>
                  </a:schemeClr>
                </a:solidFill>
              </a:rPr>
            </a:br>
            <a:endParaRPr lang="en-US" b="1" dirty="0" smtClean="0">
              <a:solidFill>
                <a:schemeClr val="accent1">
                  <a:lumMod val="60000"/>
                  <a:lumOff val="40000"/>
                </a:schemeClr>
              </a:solidFill>
            </a:endParaRPr>
          </a:p>
          <a:p>
            <a:pPr lvl="0"/>
            <a:r>
              <a:rPr lang="en-US" dirty="0" smtClean="0">
                <a:solidFill>
                  <a:schemeClr val="accent1">
                    <a:lumMod val="60000"/>
                    <a:lumOff val="40000"/>
                  </a:schemeClr>
                </a:solidFill>
              </a:rPr>
              <a:t>Determines who committed a _______________.</a:t>
            </a:r>
            <a:br>
              <a:rPr lang="en-US" dirty="0" smtClean="0">
                <a:solidFill>
                  <a:schemeClr val="accent1">
                    <a:lumMod val="60000"/>
                    <a:lumOff val="40000"/>
                  </a:schemeClr>
                </a:solidFill>
              </a:rPr>
            </a:br>
            <a:endParaRPr lang="en-US" dirty="0" smtClean="0">
              <a:solidFill>
                <a:schemeClr val="accent1">
                  <a:lumMod val="60000"/>
                  <a:lumOff val="40000"/>
                </a:schemeClr>
              </a:solidFill>
            </a:endParaRPr>
          </a:p>
          <a:p>
            <a:pPr lvl="0"/>
            <a:r>
              <a:rPr lang="en-US" dirty="0" smtClean="0">
                <a:solidFill>
                  <a:schemeClr val="accent1">
                    <a:lumMod val="60000"/>
                    <a:lumOff val="40000"/>
                  </a:schemeClr>
                </a:solidFill>
              </a:rPr>
              <a:t>_______________________________ - Used to free individuals who have been wrongly accused of a crime.</a:t>
            </a:r>
            <a:br>
              <a:rPr lang="en-US" dirty="0" smtClean="0">
                <a:solidFill>
                  <a:schemeClr val="accent1">
                    <a:lumMod val="60000"/>
                    <a:lumOff val="40000"/>
                  </a:schemeClr>
                </a:solidFill>
              </a:rPr>
            </a:br>
            <a:endParaRPr lang="en-US" dirty="0" smtClean="0">
              <a:solidFill>
                <a:schemeClr val="accent1">
                  <a:lumMod val="60000"/>
                  <a:lumOff val="40000"/>
                </a:schemeClr>
              </a:solidFill>
            </a:endParaRPr>
          </a:p>
          <a:p>
            <a:pPr lvl="0"/>
            <a:r>
              <a:rPr lang="en-US" dirty="0" smtClean="0">
                <a:solidFill>
                  <a:schemeClr val="accent1">
                    <a:lumMod val="60000"/>
                    <a:lumOff val="40000"/>
                  </a:schemeClr>
                </a:solidFill>
              </a:rPr>
              <a:t>Determine parents of a child - __________________ (father) and _______________ (mother).</a:t>
            </a:r>
            <a:br>
              <a:rPr lang="en-US" dirty="0" smtClean="0">
                <a:solidFill>
                  <a:schemeClr val="accent1">
                    <a:lumMod val="60000"/>
                    <a:lumOff val="40000"/>
                  </a:schemeClr>
                </a:solidFill>
              </a:rPr>
            </a:br>
            <a:endParaRPr lang="en-US" dirty="0" smtClean="0">
              <a:solidFill>
                <a:schemeClr val="accent1">
                  <a:lumMod val="60000"/>
                  <a:lumOff val="40000"/>
                </a:schemeClr>
              </a:solidFill>
            </a:endParaRPr>
          </a:p>
          <a:p>
            <a:pPr lvl="0"/>
            <a:r>
              <a:rPr lang="en-US" dirty="0" smtClean="0">
                <a:solidFill>
                  <a:schemeClr val="accent1">
                    <a:lumMod val="60000"/>
                    <a:lumOff val="40000"/>
                  </a:schemeClr>
                </a:solidFill>
              </a:rPr>
              <a:t>Identify how closely __________________________ organisms are.  Organisms that are more closely related have ______________________ DNA bands in common.</a:t>
            </a:r>
          </a:p>
          <a:p>
            <a:pPr lvl="0"/>
            <a:endParaRPr lang="en-US" dirty="0">
              <a:solidFill>
                <a:schemeClr val="accent1">
                  <a:lumMod val="60000"/>
                  <a:lumOff val="40000"/>
                </a:schemeClr>
              </a:solidFill>
            </a:endParaRPr>
          </a:p>
          <a:p>
            <a:pPr lvl="0"/>
            <a:endParaRPr lang="en-US" dirty="0" smtClean="0">
              <a:solidFill>
                <a:schemeClr val="accent1">
                  <a:lumMod val="60000"/>
                  <a:lumOff val="40000"/>
                </a:schemeClr>
              </a:solidFill>
            </a:endParaRPr>
          </a:p>
          <a:p>
            <a:pPr lvl="0"/>
            <a:endParaRPr lang="en-US" dirty="0">
              <a:solidFill>
                <a:schemeClr val="accent1">
                  <a:lumMod val="60000"/>
                  <a:lumOff val="40000"/>
                </a:schemeClr>
              </a:solidFill>
            </a:endParaRPr>
          </a:p>
          <a:p>
            <a:pPr lvl="0"/>
            <a:endParaRPr lang="en-US" dirty="0" smtClean="0">
              <a:solidFill>
                <a:schemeClr val="accent1">
                  <a:lumMod val="60000"/>
                  <a:lumOff val="40000"/>
                </a:schemeClr>
              </a:solidFill>
            </a:endParaRPr>
          </a:p>
          <a:p>
            <a:pPr lvl="0"/>
            <a:endParaRPr lang="en-US" dirty="0">
              <a:solidFill>
                <a:schemeClr val="accent1">
                  <a:lumMod val="60000"/>
                  <a:lumOff val="40000"/>
                </a:schemeClr>
              </a:solidFill>
            </a:endParaRPr>
          </a:p>
        </p:txBody>
      </p:sp>
      <p:sp>
        <p:nvSpPr>
          <p:cNvPr id="4" name="TextBox 3"/>
          <p:cNvSpPr txBox="1"/>
          <p:nvPr/>
        </p:nvSpPr>
        <p:spPr>
          <a:xfrm>
            <a:off x="5143500" y="1905000"/>
            <a:ext cx="2209800" cy="461665"/>
          </a:xfrm>
          <a:prstGeom prst="rect">
            <a:avLst/>
          </a:prstGeom>
          <a:noFill/>
        </p:spPr>
        <p:txBody>
          <a:bodyPr wrap="square" rtlCol="0">
            <a:spAutoFit/>
          </a:bodyPr>
          <a:lstStyle/>
          <a:p>
            <a:r>
              <a:rPr lang="en-US" sz="2400" b="1" u="sng" dirty="0" smtClean="0">
                <a:solidFill>
                  <a:srgbClr val="FFFF00"/>
                </a:solidFill>
              </a:rPr>
              <a:t>CRIME</a:t>
            </a:r>
            <a:endParaRPr lang="en-US" sz="2400" b="1" u="sng" dirty="0">
              <a:solidFill>
                <a:srgbClr val="FFFF00"/>
              </a:solidFill>
            </a:endParaRPr>
          </a:p>
        </p:txBody>
      </p:sp>
      <p:sp>
        <p:nvSpPr>
          <p:cNvPr id="5" name="TextBox 4"/>
          <p:cNvSpPr txBox="1"/>
          <p:nvPr/>
        </p:nvSpPr>
        <p:spPr>
          <a:xfrm>
            <a:off x="841664" y="2667000"/>
            <a:ext cx="4419600" cy="461665"/>
          </a:xfrm>
          <a:prstGeom prst="rect">
            <a:avLst/>
          </a:prstGeom>
          <a:noFill/>
        </p:spPr>
        <p:txBody>
          <a:bodyPr wrap="square" rtlCol="0">
            <a:spAutoFit/>
          </a:bodyPr>
          <a:lstStyle/>
          <a:p>
            <a:r>
              <a:rPr lang="en-US" sz="2400" b="1" u="sng" dirty="0" smtClean="0">
                <a:solidFill>
                  <a:srgbClr val="FFFF00"/>
                </a:solidFill>
              </a:rPr>
              <a:t>INNOCENCE PROJECT</a:t>
            </a:r>
            <a:endParaRPr lang="en-US" sz="2400" b="1" u="sng" dirty="0">
              <a:solidFill>
                <a:srgbClr val="FFFF00"/>
              </a:solidFill>
            </a:endParaRPr>
          </a:p>
        </p:txBody>
      </p:sp>
      <p:sp>
        <p:nvSpPr>
          <p:cNvPr id="6" name="TextBox 5"/>
          <p:cNvSpPr txBox="1"/>
          <p:nvPr/>
        </p:nvSpPr>
        <p:spPr>
          <a:xfrm>
            <a:off x="5410200" y="3733800"/>
            <a:ext cx="2209800" cy="461665"/>
          </a:xfrm>
          <a:prstGeom prst="rect">
            <a:avLst/>
          </a:prstGeom>
          <a:noFill/>
        </p:spPr>
        <p:txBody>
          <a:bodyPr wrap="square" rtlCol="0">
            <a:spAutoFit/>
          </a:bodyPr>
          <a:lstStyle/>
          <a:p>
            <a:r>
              <a:rPr lang="en-US" sz="2400" b="1" u="sng" dirty="0" smtClean="0">
                <a:solidFill>
                  <a:srgbClr val="FFFF00"/>
                </a:solidFill>
              </a:rPr>
              <a:t>PATERNITY</a:t>
            </a:r>
            <a:endParaRPr lang="en-US" sz="2400" b="1" u="sng" dirty="0">
              <a:solidFill>
                <a:srgbClr val="FFFF00"/>
              </a:solidFill>
            </a:endParaRPr>
          </a:p>
        </p:txBody>
      </p:sp>
      <p:sp>
        <p:nvSpPr>
          <p:cNvPr id="7" name="TextBox 6"/>
          <p:cNvSpPr txBox="1"/>
          <p:nvPr/>
        </p:nvSpPr>
        <p:spPr>
          <a:xfrm>
            <a:off x="2667000" y="4186535"/>
            <a:ext cx="2209800" cy="461665"/>
          </a:xfrm>
          <a:prstGeom prst="rect">
            <a:avLst/>
          </a:prstGeom>
          <a:noFill/>
        </p:spPr>
        <p:txBody>
          <a:bodyPr wrap="square" rtlCol="0">
            <a:spAutoFit/>
          </a:bodyPr>
          <a:lstStyle/>
          <a:p>
            <a:r>
              <a:rPr lang="en-US" sz="2400" b="1" u="sng" dirty="0" smtClean="0">
                <a:solidFill>
                  <a:srgbClr val="FFFF00"/>
                </a:solidFill>
              </a:rPr>
              <a:t>MATERNITY</a:t>
            </a:r>
            <a:endParaRPr lang="en-US" sz="2400" b="1" u="sng" dirty="0">
              <a:solidFill>
                <a:srgbClr val="FFFF00"/>
              </a:solidFill>
            </a:endParaRPr>
          </a:p>
        </p:txBody>
      </p:sp>
      <p:sp>
        <p:nvSpPr>
          <p:cNvPr id="8" name="TextBox 7"/>
          <p:cNvSpPr txBox="1"/>
          <p:nvPr/>
        </p:nvSpPr>
        <p:spPr>
          <a:xfrm>
            <a:off x="4572000" y="4837445"/>
            <a:ext cx="2209800" cy="461665"/>
          </a:xfrm>
          <a:prstGeom prst="rect">
            <a:avLst/>
          </a:prstGeom>
          <a:noFill/>
        </p:spPr>
        <p:txBody>
          <a:bodyPr wrap="square" rtlCol="0">
            <a:spAutoFit/>
          </a:bodyPr>
          <a:lstStyle/>
          <a:p>
            <a:r>
              <a:rPr lang="en-US" sz="2400" b="1" u="sng" dirty="0" smtClean="0">
                <a:solidFill>
                  <a:srgbClr val="FFFF00"/>
                </a:solidFill>
              </a:rPr>
              <a:t>RELATED</a:t>
            </a:r>
            <a:endParaRPr lang="en-US" sz="2400" b="1" u="sng" dirty="0">
              <a:solidFill>
                <a:srgbClr val="FFFF00"/>
              </a:solidFill>
            </a:endParaRPr>
          </a:p>
        </p:txBody>
      </p:sp>
      <p:sp>
        <p:nvSpPr>
          <p:cNvPr id="9" name="TextBox 8"/>
          <p:cNvSpPr txBox="1"/>
          <p:nvPr/>
        </p:nvSpPr>
        <p:spPr>
          <a:xfrm>
            <a:off x="1866900" y="5638800"/>
            <a:ext cx="2209800" cy="461665"/>
          </a:xfrm>
          <a:prstGeom prst="rect">
            <a:avLst/>
          </a:prstGeom>
          <a:noFill/>
        </p:spPr>
        <p:txBody>
          <a:bodyPr wrap="square" rtlCol="0">
            <a:spAutoFit/>
          </a:bodyPr>
          <a:lstStyle/>
          <a:p>
            <a:r>
              <a:rPr lang="en-US" sz="2400" b="1" u="sng" dirty="0" smtClean="0">
                <a:solidFill>
                  <a:srgbClr val="FFFF00"/>
                </a:solidFill>
              </a:rPr>
              <a:t>MORE</a:t>
            </a:r>
            <a:endParaRPr lang="en-US" sz="2400" b="1" u="sng"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28600" y="274638"/>
            <a:ext cx="8686800" cy="1143000"/>
          </a:xfrm>
        </p:spPr>
        <p:txBody>
          <a:bodyPr/>
          <a:lstStyle/>
          <a:p>
            <a:pPr eaLnBrk="1" hangingPunct="1"/>
            <a:r>
              <a:rPr lang="en-US" smtClean="0">
                <a:latin typeface="Bodoni" pitchFamily="18" charset="0"/>
              </a:rPr>
              <a:t>Selective Breeding Example A</a:t>
            </a:r>
          </a:p>
        </p:txBody>
      </p:sp>
      <p:pic>
        <p:nvPicPr>
          <p:cNvPr id="29699" name="Picture 2"/>
          <p:cNvPicPr>
            <a:picLocks noChangeAspect="1" noChangeArrowheads="1"/>
          </p:cNvPicPr>
          <p:nvPr/>
        </p:nvPicPr>
        <p:blipFill>
          <a:blip r:embed="rId2" cstate="print"/>
          <a:srcRect b="40298"/>
          <a:stretch>
            <a:fillRect/>
          </a:stretch>
        </p:blipFill>
        <p:spPr bwMode="auto">
          <a:xfrm>
            <a:off x="304800" y="1447800"/>
            <a:ext cx="8589963" cy="3048000"/>
          </a:xfrm>
          <a:prstGeom prst="rect">
            <a:avLst/>
          </a:prstGeom>
          <a:noFill/>
          <a:ln w="9525">
            <a:noFill/>
            <a:miter lim="800000"/>
            <a:headEnd/>
            <a:tailEnd/>
          </a:ln>
        </p:spPr>
      </p:pic>
      <p:sp>
        <p:nvSpPr>
          <p:cNvPr id="29700" name="TextBox 8"/>
          <p:cNvSpPr txBox="1">
            <a:spLocks noChangeArrowheads="1"/>
          </p:cNvSpPr>
          <p:nvPr/>
        </p:nvSpPr>
        <p:spPr bwMode="auto">
          <a:xfrm>
            <a:off x="304800" y="4648200"/>
            <a:ext cx="8839200" cy="1077913"/>
          </a:xfrm>
          <a:prstGeom prst="rect">
            <a:avLst/>
          </a:prstGeom>
          <a:noFill/>
          <a:ln w="9525">
            <a:noFill/>
            <a:miter lim="800000"/>
            <a:headEnd/>
            <a:tailEnd/>
          </a:ln>
        </p:spPr>
        <p:txBody>
          <a:bodyPr>
            <a:spAutoFit/>
          </a:bodyPr>
          <a:lstStyle/>
          <a:p>
            <a:r>
              <a:rPr lang="en-US" sz="3200">
                <a:latin typeface="Bodoni" pitchFamily="18" charset="0"/>
              </a:rPr>
              <a:t>Tough wild boars mated with friendly meaty pigs give you robust &amp; meaty pigs for your farm. </a:t>
            </a:r>
          </a:p>
        </p:txBody>
      </p:sp>
      <p:sp>
        <p:nvSpPr>
          <p:cNvPr id="6" name="TextBox 8"/>
          <p:cNvSpPr txBox="1">
            <a:spLocks noChangeArrowheads="1"/>
          </p:cNvSpPr>
          <p:nvPr/>
        </p:nvSpPr>
        <p:spPr bwMode="auto">
          <a:xfrm>
            <a:off x="457200" y="5791200"/>
            <a:ext cx="8839200" cy="579438"/>
          </a:xfrm>
          <a:prstGeom prst="rect">
            <a:avLst/>
          </a:prstGeom>
          <a:noFill/>
          <a:ln w="9525">
            <a:noFill/>
            <a:miter lim="800000"/>
            <a:headEnd/>
            <a:tailEnd/>
          </a:ln>
        </p:spPr>
        <p:txBody>
          <a:bodyPr>
            <a:spAutoFit/>
          </a:bodyPr>
          <a:lstStyle/>
          <a:p>
            <a:r>
              <a:rPr lang="en-US" sz="3200" b="1" u="sng">
                <a:solidFill>
                  <a:srgbClr val="7030A0"/>
                </a:solidFill>
                <a:latin typeface="Bodoni" pitchFamily="18" charset="0"/>
              </a:rPr>
              <a:t>Tough Boar +  meaty pig = Superpig</a:t>
            </a:r>
          </a:p>
        </p:txBody>
      </p:sp>
      <p:pic>
        <p:nvPicPr>
          <p:cNvPr id="41990" name="Picture 10" descr="pencil2"/>
          <p:cNvPicPr>
            <a:picLocks noChangeAspect="1" noChangeArrowheads="1"/>
          </p:cNvPicPr>
          <p:nvPr/>
        </p:nvPicPr>
        <p:blipFill>
          <a:blip r:embed="rId3" cstate="print"/>
          <a:srcRect/>
          <a:stretch>
            <a:fillRect/>
          </a:stretch>
        </p:blipFill>
        <p:spPr bwMode="auto">
          <a:xfrm>
            <a:off x="7924800" y="5867400"/>
            <a:ext cx="838200" cy="83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a DNA fingerprint</a:t>
            </a:r>
            <a:endParaRPr lang="en-US" dirty="0"/>
          </a:p>
        </p:txBody>
      </p:sp>
      <p:pic>
        <p:nvPicPr>
          <p:cNvPr id="4" name="Picture 3" descr="http://scshstechnology.pbworks.com/f/9b.jpg"/>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4665"/>
            <a:ext cx="4267200" cy="4267200"/>
          </a:xfrm>
          <a:prstGeom prst="rect">
            <a:avLst/>
          </a:prstGeom>
          <a:noFill/>
          <a:ln>
            <a:noFill/>
          </a:ln>
        </p:spPr>
      </p:pic>
      <p:sp>
        <p:nvSpPr>
          <p:cNvPr id="6" name="TextBox 5"/>
          <p:cNvSpPr txBox="1"/>
          <p:nvPr/>
        </p:nvSpPr>
        <p:spPr>
          <a:xfrm>
            <a:off x="5638800" y="1905000"/>
            <a:ext cx="3200400" cy="3170099"/>
          </a:xfrm>
          <a:prstGeom prst="rect">
            <a:avLst/>
          </a:prstGeom>
          <a:noFill/>
        </p:spPr>
        <p:txBody>
          <a:bodyPr wrap="square" rtlCol="0">
            <a:spAutoFit/>
          </a:bodyPr>
          <a:lstStyle/>
          <a:p>
            <a:pPr lvl="0"/>
            <a:r>
              <a:rPr lang="en-US" sz="2000" dirty="0"/>
              <a:t>Label the positive and negative ends of the gel.</a:t>
            </a:r>
            <a:br>
              <a:rPr lang="en-US" sz="2000" dirty="0"/>
            </a:br>
            <a:endParaRPr lang="en-US" sz="2000" dirty="0"/>
          </a:p>
          <a:p>
            <a:pPr lvl="0"/>
            <a:r>
              <a:rPr lang="en-US" sz="2000" dirty="0"/>
              <a:t>Which suspect has the smallest DNA fragment?  _______</a:t>
            </a:r>
            <a:br>
              <a:rPr lang="en-US" sz="2000" dirty="0"/>
            </a:br>
            <a:endParaRPr lang="en-US" sz="2000" dirty="0"/>
          </a:p>
          <a:p>
            <a:pPr lvl="0"/>
            <a:r>
              <a:rPr lang="en-US" sz="2000" dirty="0"/>
              <a:t>Which suspect committed the crime?  ________</a:t>
            </a:r>
          </a:p>
          <a:p>
            <a:endParaRPr lang="en-US" sz="2000" dirty="0"/>
          </a:p>
        </p:txBody>
      </p:sp>
      <p:sp>
        <p:nvSpPr>
          <p:cNvPr id="7" name="TextBox 6"/>
          <p:cNvSpPr txBox="1"/>
          <p:nvPr/>
        </p:nvSpPr>
        <p:spPr>
          <a:xfrm>
            <a:off x="4267200" y="5248870"/>
            <a:ext cx="914400" cy="923330"/>
          </a:xfrm>
          <a:prstGeom prst="rect">
            <a:avLst/>
          </a:prstGeom>
          <a:noFill/>
        </p:spPr>
        <p:txBody>
          <a:bodyPr wrap="square" rtlCol="0">
            <a:spAutoFit/>
          </a:bodyPr>
          <a:lstStyle/>
          <a:p>
            <a:r>
              <a:rPr lang="en-US" sz="5400" b="1" dirty="0" smtClean="0">
                <a:solidFill>
                  <a:srgbClr val="FF0000"/>
                </a:solidFill>
              </a:rPr>
              <a:t>+</a:t>
            </a:r>
            <a:endParaRPr lang="en-US" sz="5400" b="1" dirty="0">
              <a:solidFill>
                <a:srgbClr val="FF0000"/>
              </a:solidFill>
            </a:endParaRPr>
          </a:p>
        </p:txBody>
      </p:sp>
      <p:sp>
        <p:nvSpPr>
          <p:cNvPr id="8" name="TextBox 7"/>
          <p:cNvSpPr txBox="1"/>
          <p:nvPr/>
        </p:nvSpPr>
        <p:spPr>
          <a:xfrm>
            <a:off x="4343400" y="1286470"/>
            <a:ext cx="914400" cy="923330"/>
          </a:xfrm>
          <a:prstGeom prst="rect">
            <a:avLst/>
          </a:prstGeom>
          <a:noFill/>
        </p:spPr>
        <p:txBody>
          <a:bodyPr wrap="square" rtlCol="0">
            <a:spAutoFit/>
          </a:bodyPr>
          <a:lstStyle/>
          <a:p>
            <a:r>
              <a:rPr lang="en-US" sz="5400" b="1" dirty="0" smtClean="0">
                <a:solidFill>
                  <a:srgbClr val="FF0000"/>
                </a:solidFill>
              </a:rPr>
              <a:t>-</a:t>
            </a:r>
            <a:endParaRPr lang="en-US" sz="5400" b="1" dirty="0">
              <a:solidFill>
                <a:srgbClr val="FF0000"/>
              </a:solidFill>
            </a:endParaRPr>
          </a:p>
        </p:txBody>
      </p:sp>
      <p:sp>
        <p:nvSpPr>
          <p:cNvPr id="9" name="TextBox 8"/>
          <p:cNvSpPr txBox="1"/>
          <p:nvPr/>
        </p:nvSpPr>
        <p:spPr>
          <a:xfrm>
            <a:off x="6896100" y="4277380"/>
            <a:ext cx="2514600" cy="523220"/>
          </a:xfrm>
          <a:prstGeom prst="rect">
            <a:avLst/>
          </a:prstGeom>
          <a:noFill/>
        </p:spPr>
        <p:txBody>
          <a:bodyPr wrap="square" rtlCol="0">
            <a:spAutoFit/>
          </a:bodyPr>
          <a:lstStyle/>
          <a:p>
            <a:r>
              <a:rPr lang="en-US" sz="2800" b="1" dirty="0" smtClean="0">
                <a:solidFill>
                  <a:schemeClr val="accent6">
                    <a:lumMod val="60000"/>
                    <a:lumOff val="40000"/>
                  </a:schemeClr>
                </a:solidFill>
              </a:rPr>
              <a:t>Suspect 2</a:t>
            </a:r>
            <a:endParaRPr lang="en-US" sz="2800" b="1" dirty="0">
              <a:solidFill>
                <a:schemeClr val="accent6">
                  <a:lumMod val="60000"/>
                  <a:lumOff val="40000"/>
                </a:schemeClr>
              </a:solidFill>
            </a:endParaRPr>
          </a:p>
        </p:txBody>
      </p:sp>
      <p:sp>
        <p:nvSpPr>
          <p:cNvPr id="10" name="TextBox 9"/>
          <p:cNvSpPr txBox="1"/>
          <p:nvPr/>
        </p:nvSpPr>
        <p:spPr>
          <a:xfrm>
            <a:off x="5791200" y="3505200"/>
            <a:ext cx="2514600" cy="523220"/>
          </a:xfrm>
          <a:prstGeom prst="rect">
            <a:avLst/>
          </a:prstGeom>
          <a:noFill/>
        </p:spPr>
        <p:txBody>
          <a:bodyPr wrap="square" rtlCol="0">
            <a:spAutoFit/>
          </a:bodyPr>
          <a:lstStyle/>
          <a:p>
            <a:r>
              <a:rPr lang="en-US" sz="2800" b="1" dirty="0" smtClean="0">
                <a:solidFill>
                  <a:schemeClr val="accent6">
                    <a:lumMod val="60000"/>
                    <a:lumOff val="40000"/>
                  </a:schemeClr>
                </a:solidFill>
              </a:rPr>
              <a:t>Suspect 1</a:t>
            </a:r>
            <a:endParaRPr lang="en-US" sz="2800" b="1" dirty="0">
              <a:solidFill>
                <a:schemeClr val="accent6">
                  <a:lumMod val="60000"/>
                  <a:lumOff val="40000"/>
                </a:schemeClr>
              </a:solidFill>
            </a:endParaRPr>
          </a:p>
        </p:txBody>
      </p:sp>
    </p:spTree>
    <p:extLst>
      <p:ext uri="{BB962C8B-B14F-4D97-AF65-F5344CB8AC3E}">
        <p14:creationId xmlns:p14="http://schemas.microsoft.com/office/powerpoint/2010/main" val="321638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dirty="0" smtClean="0"/>
              <a:t>3 Types of Stem Cells</a:t>
            </a:r>
            <a:endParaRPr lang="en-US" dirty="0" smtClean="0"/>
          </a:p>
        </p:txBody>
      </p:sp>
      <p:sp>
        <p:nvSpPr>
          <p:cNvPr id="3" name="Content Placeholder 2"/>
          <p:cNvSpPr>
            <a:spLocks noGrp="1"/>
          </p:cNvSpPr>
          <p:nvPr>
            <p:ph idx="1"/>
          </p:nvPr>
        </p:nvSpPr>
        <p:spPr>
          <a:xfrm>
            <a:off x="457200" y="838200"/>
            <a:ext cx="8229600" cy="5867400"/>
          </a:xfrm>
        </p:spPr>
        <p:txBody>
          <a:bodyPr>
            <a:normAutofit/>
          </a:bodyPr>
          <a:lstStyle/>
          <a:p>
            <a:endParaRPr lang="en-US" dirty="0" smtClean="0">
              <a:solidFill>
                <a:schemeClr val="accent1">
                  <a:lumMod val="60000"/>
                  <a:lumOff val="40000"/>
                </a:schemeClr>
              </a:solidFill>
            </a:endParaRPr>
          </a:p>
          <a:p>
            <a:pPr lvl="0"/>
            <a:r>
              <a:rPr lang="en-US" b="1" dirty="0"/>
              <a:t>____________________________________ – </a:t>
            </a:r>
            <a:r>
              <a:rPr lang="en-US" dirty="0"/>
              <a:t>Cells in early embryos, can become any type of cell </a:t>
            </a:r>
          </a:p>
          <a:p>
            <a:pPr lvl="0"/>
            <a:r>
              <a:rPr lang="en-US" b="1" dirty="0"/>
              <a:t>___________________________________ -  </a:t>
            </a:r>
            <a:r>
              <a:rPr lang="en-US" dirty="0"/>
              <a:t>treat diseases of the blood or to restore the blood system after treatment for specific cancers. </a:t>
            </a:r>
          </a:p>
          <a:p>
            <a:pPr lvl="0"/>
            <a:r>
              <a:rPr lang="en-US" b="1" dirty="0"/>
              <a:t>___________________________________ - </a:t>
            </a:r>
            <a:r>
              <a:rPr lang="en-US" dirty="0"/>
              <a:t>these are tissue-specific, and only form that type of tissue </a:t>
            </a:r>
          </a:p>
          <a:p>
            <a:endParaRPr lang="en-US" dirty="0">
              <a:solidFill>
                <a:schemeClr val="accent1">
                  <a:lumMod val="60000"/>
                  <a:lumOff val="40000"/>
                </a:schemeClr>
              </a:solidFill>
            </a:endParaRPr>
          </a:p>
        </p:txBody>
      </p:sp>
      <p:sp>
        <p:nvSpPr>
          <p:cNvPr id="4" name="TextBox 3"/>
          <p:cNvSpPr txBox="1"/>
          <p:nvPr/>
        </p:nvSpPr>
        <p:spPr>
          <a:xfrm>
            <a:off x="1219200" y="1369367"/>
            <a:ext cx="4191000" cy="461665"/>
          </a:xfrm>
          <a:prstGeom prst="rect">
            <a:avLst/>
          </a:prstGeom>
          <a:noFill/>
        </p:spPr>
        <p:txBody>
          <a:bodyPr wrap="square" rtlCol="0">
            <a:spAutoFit/>
          </a:bodyPr>
          <a:lstStyle/>
          <a:p>
            <a:r>
              <a:rPr lang="en-US" sz="2400" b="1" u="sng" dirty="0" smtClean="0">
                <a:solidFill>
                  <a:srgbClr val="FFFF00"/>
                </a:solidFill>
              </a:rPr>
              <a:t>EMBRYONIC </a:t>
            </a:r>
            <a:endParaRPr lang="en-US" sz="2400" b="1" u="sng" dirty="0">
              <a:solidFill>
                <a:srgbClr val="FFFF00"/>
              </a:solidFill>
            </a:endParaRPr>
          </a:p>
        </p:txBody>
      </p:sp>
      <p:sp>
        <p:nvSpPr>
          <p:cNvPr id="5" name="TextBox 4"/>
          <p:cNvSpPr txBox="1"/>
          <p:nvPr/>
        </p:nvSpPr>
        <p:spPr>
          <a:xfrm>
            <a:off x="1143000" y="2667000"/>
            <a:ext cx="4191000" cy="461665"/>
          </a:xfrm>
          <a:prstGeom prst="rect">
            <a:avLst/>
          </a:prstGeom>
          <a:noFill/>
        </p:spPr>
        <p:txBody>
          <a:bodyPr wrap="square" rtlCol="0">
            <a:spAutoFit/>
          </a:bodyPr>
          <a:lstStyle/>
          <a:p>
            <a:r>
              <a:rPr lang="en-US" sz="2400" b="1" u="sng" dirty="0" smtClean="0">
                <a:solidFill>
                  <a:srgbClr val="FFFF00"/>
                </a:solidFill>
              </a:rPr>
              <a:t>UMBILICAL</a:t>
            </a:r>
            <a:endParaRPr lang="en-US" sz="2400" b="1" u="sng" dirty="0">
              <a:solidFill>
                <a:srgbClr val="FFFF00"/>
              </a:solidFill>
            </a:endParaRPr>
          </a:p>
        </p:txBody>
      </p:sp>
      <p:sp>
        <p:nvSpPr>
          <p:cNvPr id="6" name="TextBox 5"/>
          <p:cNvSpPr txBox="1"/>
          <p:nvPr/>
        </p:nvSpPr>
        <p:spPr>
          <a:xfrm>
            <a:off x="1143000" y="4114800"/>
            <a:ext cx="4191000" cy="461665"/>
          </a:xfrm>
          <a:prstGeom prst="rect">
            <a:avLst/>
          </a:prstGeom>
          <a:noFill/>
        </p:spPr>
        <p:txBody>
          <a:bodyPr wrap="square" rtlCol="0">
            <a:spAutoFit/>
          </a:bodyPr>
          <a:lstStyle/>
          <a:p>
            <a:r>
              <a:rPr lang="en-US" sz="2400" b="1" u="sng" dirty="0" smtClean="0">
                <a:solidFill>
                  <a:srgbClr val="FFFF00"/>
                </a:solidFill>
              </a:rPr>
              <a:t>ADULT</a:t>
            </a:r>
            <a:endParaRPr lang="en-US" sz="2400" b="1" u="sng" dirty="0">
              <a:solidFill>
                <a:srgbClr val="FFFF00"/>
              </a:solidFill>
            </a:endParaRPr>
          </a:p>
        </p:txBody>
      </p:sp>
      <p:sp>
        <p:nvSpPr>
          <p:cNvPr id="7" name="TextBox 6">
            <a:hlinkClick r:id="rId2"/>
          </p:cNvPr>
          <p:cNvSpPr txBox="1"/>
          <p:nvPr/>
        </p:nvSpPr>
        <p:spPr>
          <a:xfrm>
            <a:off x="1219200" y="6248400"/>
            <a:ext cx="6324600" cy="369332"/>
          </a:xfrm>
          <a:prstGeom prst="rect">
            <a:avLst/>
          </a:prstGeom>
          <a:noFill/>
        </p:spPr>
        <p:txBody>
          <a:bodyPr wrap="square" rtlCol="0">
            <a:spAutoFit/>
          </a:bodyPr>
          <a:lstStyle/>
          <a:p>
            <a:r>
              <a:rPr lang="en-US" b="1" dirty="0" smtClean="0">
                <a:solidFill>
                  <a:schemeClr val="accent2">
                    <a:lumMod val="60000"/>
                    <a:lumOff val="40000"/>
                  </a:schemeClr>
                </a:solidFill>
              </a:rPr>
              <a:t>ADULT STEM CELL ANIMATION</a:t>
            </a:r>
            <a:endParaRPr lang="en-US" b="1" dirty="0">
              <a:solidFill>
                <a:schemeClr val="accent2">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715000"/>
          </a:xfrm>
        </p:spPr>
        <p:txBody>
          <a:bodyPr>
            <a:noAutofit/>
          </a:bodyPr>
          <a:lstStyle/>
          <a:p>
            <a:pPr>
              <a:buNone/>
            </a:pPr>
            <a:r>
              <a:rPr lang="en-US" sz="2100" b="1" dirty="0" smtClean="0">
                <a:solidFill>
                  <a:schemeClr val="accent1">
                    <a:lumMod val="60000"/>
                    <a:lumOff val="40000"/>
                  </a:schemeClr>
                </a:solidFill>
              </a:rPr>
              <a:t>How are scientists trying to use stem cells?</a:t>
            </a:r>
            <a:endParaRPr lang="en-US" sz="2100" dirty="0" smtClean="0">
              <a:solidFill>
                <a:schemeClr val="accent1">
                  <a:lumMod val="60000"/>
                  <a:lumOff val="40000"/>
                </a:schemeClr>
              </a:solidFill>
            </a:endParaRPr>
          </a:p>
          <a:p>
            <a:pPr lvl="0"/>
            <a:r>
              <a:rPr lang="en-US" sz="2100" dirty="0" smtClean="0">
                <a:solidFill>
                  <a:schemeClr val="accent1">
                    <a:lumMod val="60000"/>
                    <a:lumOff val="40000"/>
                  </a:schemeClr>
                </a:solidFill>
              </a:rPr>
              <a:t>Scientists are trying to develop stem cell _______________________.  Since stem cells can become </a:t>
            </a:r>
            <a:br>
              <a:rPr lang="en-US" sz="2100" dirty="0" smtClean="0">
                <a:solidFill>
                  <a:schemeClr val="accent1">
                    <a:lumMod val="60000"/>
                    <a:lumOff val="40000"/>
                  </a:schemeClr>
                </a:solidFill>
              </a:rPr>
            </a:br>
            <a:r>
              <a:rPr lang="en-US" sz="2100" dirty="0" smtClean="0">
                <a:solidFill>
                  <a:schemeClr val="accent1">
                    <a:lumMod val="60000"/>
                    <a:lumOff val="40000"/>
                  </a:schemeClr>
                </a:solidFill>
              </a:rPr>
              <a:t/>
            </a:r>
            <a:br>
              <a:rPr lang="en-US" sz="2100" dirty="0" smtClean="0">
                <a:solidFill>
                  <a:schemeClr val="accent1">
                    <a:lumMod val="60000"/>
                    <a:lumOff val="40000"/>
                  </a:schemeClr>
                </a:solidFill>
              </a:rPr>
            </a:br>
            <a:r>
              <a:rPr lang="en-US" sz="2100" dirty="0" smtClean="0">
                <a:solidFill>
                  <a:schemeClr val="accent1">
                    <a:lumMod val="60000"/>
                    <a:lumOff val="40000"/>
                  </a:schemeClr>
                </a:solidFill>
              </a:rPr>
              <a:t>______________________ types of cells, if a person needs a certain cell type due to injury or disease, then stem cells can be implanted to produce the cells the patient needs. </a:t>
            </a:r>
          </a:p>
          <a:p>
            <a:pPr>
              <a:buNone/>
            </a:pPr>
            <a:endParaRPr lang="en-US" sz="2100" dirty="0" smtClean="0">
              <a:solidFill>
                <a:schemeClr val="accent1">
                  <a:lumMod val="60000"/>
                  <a:lumOff val="40000"/>
                </a:schemeClr>
              </a:solidFill>
            </a:endParaRPr>
          </a:p>
          <a:p>
            <a:pPr>
              <a:buNone/>
            </a:pPr>
            <a:r>
              <a:rPr lang="en-US" sz="2100" b="1" dirty="0" smtClean="0">
                <a:solidFill>
                  <a:schemeClr val="accent1">
                    <a:lumMod val="60000"/>
                    <a:lumOff val="40000"/>
                  </a:schemeClr>
                </a:solidFill>
              </a:rPr>
              <a:t>So what’s the controversy….</a:t>
            </a:r>
            <a:endParaRPr lang="en-US" sz="2100" dirty="0" smtClean="0">
              <a:solidFill>
                <a:schemeClr val="accent1">
                  <a:lumMod val="60000"/>
                  <a:lumOff val="40000"/>
                </a:schemeClr>
              </a:solidFill>
            </a:endParaRPr>
          </a:p>
          <a:p>
            <a:pPr lvl="0"/>
            <a:r>
              <a:rPr lang="en-US" sz="2100" dirty="0" smtClean="0">
                <a:solidFill>
                  <a:schemeClr val="accent1">
                    <a:lumMod val="60000"/>
                    <a:lumOff val="40000"/>
                  </a:schemeClr>
                </a:solidFill>
              </a:rPr>
              <a:t>Using embryo’s – are we destroying life?</a:t>
            </a:r>
            <a:br>
              <a:rPr lang="en-US" sz="2100" dirty="0" smtClean="0">
                <a:solidFill>
                  <a:schemeClr val="accent1">
                    <a:lumMod val="60000"/>
                    <a:lumOff val="40000"/>
                  </a:schemeClr>
                </a:solidFill>
              </a:rPr>
            </a:br>
            <a:endParaRPr lang="en-US" sz="2100" dirty="0" smtClean="0">
              <a:solidFill>
                <a:schemeClr val="accent1">
                  <a:lumMod val="60000"/>
                  <a:lumOff val="40000"/>
                </a:schemeClr>
              </a:solidFill>
            </a:endParaRPr>
          </a:p>
          <a:p>
            <a:pPr lvl="0"/>
            <a:r>
              <a:rPr lang="en-US" sz="2100" dirty="0" smtClean="0">
                <a:solidFill>
                  <a:schemeClr val="accent1">
                    <a:lumMod val="60000"/>
                    <a:lumOff val="40000"/>
                  </a:schemeClr>
                </a:solidFill>
              </a:rPr>
              <a:t>Therapies are still being studied.  Some implants have not been successful.  Instead of the stem cells developing into the cell the doctors wanted, the stem cells form something else.</a:t>
            </a:r>
          </a:p>
          <a:p>
            <a:pPr lvl="1"/>
            <a:r>
              <a:rPr lang="en-US" sz="2100" dirty="0" smtClean="0">
                <a:solidFill>
                  <a:schemeClr val="accent1">
                    <a:lumMod val="60000"/>
                    <a:lumOff val="40000"/>
                  </a:schemeClr>
                </a:solidFill>
              </a:rPr>
              <a:t>Cancer cells</a:t>
            </a:r>
          </a:p>
          <a:p>
            <a:pPr lvl="1"/>
            <a:r>
              <a:rPr lang="en-US" sz="2100" dirty="0" smtClean="0">
                <a:solidFill>
                  <a:schemeClr val="accent1">
                    <a:lumMod val="60000"/>
                    <a:lumOff val="40000"/>
                  </a:schemeClr>
                </a:solidFill>
              </a:rPr>
              <a:t>Bone forming instead of nervous tissue in the brain</a:t>
            </a:r>
            <a:endParaRPr lang="en-US" sz="2100" dirty="0">
              <a:solidFill>
                <a:schemeClr val="accent1">
                  <a:lumMod val="60000"/>
                  <a:lumOff val="40000"/>
                </a:schemeClr>
              </a:solidFill>
            </a:endParaRPr>
          </a:p>
        </p:txBody>
      </p:sp>
      <p:sp>
        <p:nvSpPr>
          <p:cNvPr id="4" name="Title 1"/>
          <p:cNvSpPr>
            <a:spLocks noGrp="1"/>
          </p:cNvSpPr>
          <p:nvPr>
            <p:ph type="title"/>
          </p:nvPr>
        </p:nvSpPr>
        <p:spPr>
          <a:xfrm>
            <a:off x="457200" y="76200"/>
            <a:ext cx="8229600" cy="715962"/>
          </a:xfrm>
        </p:spPr>
        <p:txBody>
          <a:bodyPr>
            <a:normAutofit fontScale="90000"/>
          </a:bodyPr>
          <a:lstStyle/>
          <a:p>
            <a:r>
              <a:rPr lang="en-US" dirty="0" smtClean="0"/>
              <a:t>Notes: Stem Cells</a:t>
            </a:r>
          </a:p>
        </p:txBody>
      </p:sp>
      <p:sp>
        <p:nvSpPr>
          <p:cNvPr id="5" name="TextBox 4"/>
          <p:cNvSpPr txBox="1"/>
          <p:nvPr/>
        </p:nvSpPr>
        <p:spPr>
          <a:xfrm>
            <a:off x="990600" y="1600200"/>
            <a:ext cx="2667000" cy="461665"/>
          </a:xfrm>
          <a:prstGeom prst="rect">
            <a:avLst/>
          </a:prstGeom>
          <a:noFill/>
        </p:spPr>
        <p:txBody>
          <a:bodyPr wrap="square" rtlCol="0">
            <a:spAutoFit/>
          </a:bodyPr>
          <a:lstStyle/>
          <a:p>
            <a:r>
              <a:rPr lang="en-US" sz="2400" b="1" u="sng" dirty="0" smtClean="0">
                <a:solidFill>
                  <a:srgbClr val="FFFF00"/>
                </a:solidFill>
              </a:rPr>
              <a:t>THERAPIES</a:t>
            </a:r>
            <a:endParaRPr lang="en-US" sz="2400" b="1" u="sng" dirty="0">
              <a:solidFill>
                <a:srgbClr val="FFFF00"/>
              </a:solidFill>
            </a:endParaRPr>
          </a:p>
        </p:txBody>
      </p:sp>
      <p:sp>
        <p:nvSpPr>
          <p:cNvPr id="6" name="TextBox 5"/>
          <p:cNvSpPr txBox="1"/>
          <p:nvPr/>
        </p:nvSpPr>
        <p:spPr>
          <a:xfrm>
            <a:off x="1524000" y="2133600"/>
            <a:ext cx="2667000" cy="461665"/>
          </a:xfrm>
          <a:prstGeom prst="rect">
            <a:avLst/>
          </a:prstGeom>
          <a:noFill/>
        </p:spPr>
        <p:txBody>
          <a:bodyPr wrap="square" rtlCol="0">
            <a:spAutoFit/>
          </a:bodyPr>
          <a:lstStyle/>
          <a:p>
            <a:r>
              <a:rPr lang="en-US" sz="2400" b="1" u="sng" dirty="0" smtClean="0">
                <a:solidFill>
                  <a:srgbClr val="FFFF00"/>
                </a:solidFill>
              </a:rPr>
              <a:t>DIFFERENT</a:t>
            </a:r>
            <a:endParaRPr lang="en-US" sz="2400" b="1" u="sng"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2362200"/>
            <a:ext cx="4876800" cy="3754874"/>
          </a:xfrm>
          <a:prstGeom prst="rect">
            <a:avLst/>
          </a:prstGeom>
          <a:noFill/>
        </p:spPr>
        <p:txBody>
          <a:bodyPr wrap="square" rtlCol="0">
            <a:spAutoFit/>
          </a:bodyPr>
          <a:lstStyle/>
          <a:p>
            <a:r>
              <a:rPr lang="en-US" sz="2000" dirty="0"/>
              <a:t>_______________________________ – A device used to deliver the gene (“normal” DNA) to the cells of a patient with a non-working copy of the gene.    Ex:  ___________________ and _______________ because they naturally infect cells.  </a:t>
            </a:r>
          </a:p>
          <a:p>
            <a:r>
              <a:rPr lang="en-US" sz="2000" dirty="0"/>
              <a:t>2 diseases treated this way are:</a:t>
            </a:r>
          </a:p>
          <a:p>
            <a:pPr lvl="0"/>
            <a:r>
              <a:rPr lang="en-US" sz="2000" dirty="0"/>
              <a:t>Severe combined immunodeficiency (­­­­_______ or “bubble boy” disease)</a:t>
            </a:r>
          </a:p>
          <a:p>
            <a:pPr lvl="0"/>
            <a:r>
              <a:rPr lang="en-US" sz="2000" dirty="0"/>
              <a:t>________________________________</a:t>
            </a:r>
          </a:p>
          <a:p>
            <a:endParaRPr lang="en-US" sz="2000" dirty="0"/>
          </a:p>
        </p:txBody>
      </p:sp>
      <p:sp>
        <p:nvSpPr>
          <p:cNvPr id="2" name="Title 1"/>
          <p:cNvSpPr>
            <a:spLocks noGrp="1"/>
          </p:cNvSpPr>
          <p:nvPr>
            <p:ph type="title"/>
          </p:nvPr>
        </p:nvSpPr>
        <p:spPr>
          <a:xfrm>
            <a:off x="457200" y="152400"/>
            <a:ext cx="8229600" cy="411162"/>
          </a:xfrm>
        </p:spPr>
        <p:txBody>
          <a:bodyPr>
            <a:normAutofit fontScale="90000"/>
          </a:bodyPr>
          <a:lstStyle/>
          <a:p>
            <a:r>
              <a:rPr lang="en-US" dirty="0" smtClean="0"/>
              <a:t>Notes: Gene Therapy</a:t>
            </a:r>
            <a:endParaRPr lang="en-US" dirty="0"/>
          </a:p>
        </p:txBody>
      </p:sp>
      <p:sp>
        <p:nvSpPr>
          <p:cNvPr id="3" name="Content Placeholder 2"/>
          <p:cNvSpPr>
            <a:spLocks noGrp="1"/>
          </p:cNvSpPr>
          <p:nvPr>
            <p:ph idx="1"/>
          </p:nvPr>
        </p:nvSpPr>
        <p:spPr>
          <a:xfrm>
            <a:off x="0" y="838200"/>
            <a:ext cx="8991600" cy="1524000"/>
          </a:xfrm>
        </p:spPr>
        <p:txBody>
          <a:bodyPr>
            <a:normAutofit/>
          </a:bodyPr>
          <a:lstStyle/>
          <a:p>
            <a:r>
              <a:rPr lang="en-US" sz="2200" b="1" dirty="0" smtClean="0">
                <a:solidFill>
                  <a:schemeClr val="accent1">
                    <a:lumMod val="60000"/>
                    <a:lumOff val="40000"/>
                  </a:schemeClr>
                </a:solidFill>
              </a:rPr>
              <a:t>Gene therapy </a:t>
            </a:r>
            <a:r>
              <a:rPr lang="en-US" sz="2200" dirty="0" smtClean="0">
                <a:solidFill>
                  <a:schemeClr val="accent1">
                    <a:lumMod val="60000"/>
                    <a:lumOff val="40000"/>
                  </a:schemeClr>
                </a:solidFill>
              </a:rPr>
              <a:t>uses something called a vector to deliver a ____________________      gene taken from a person without the disease and delivering the gene into the cells of the person with the disease.</a:t>
            </a:r>
          </a:p>
          <a:p>
            <a:pPr>
              <a:buNone/>
            </a:pPr>
            <a:endParaRPr lang="en-US" sz="2200" dirty="0" smtClean="0">
              <a:solidFill>
                <a:schemeClr val="accent1">
                  <a:lumMod val="60000"/>
                  <a:lumOff val="40000"/>
                </a:schemeClr>
              </a:solidFill>
            </a:endParaRPr>
          </a:p>
          <a:p>
            <a:pPr>
              <a:buNone/>
            </a:pPr>
            <a:endParaRPr lang="en-US" sz="2200" dirty="0" smtClean="0">
              <a:solidFill>
                <a:schemeClr val="accent1">
                  <a:lumMod val="60000"/>
                  <a:lumOff val="40000"/>
                </a:schemeClr>
              </a:solidFill>
            </a:endParaRPr>
          </a:p>
          <a:p>
            <a:pPr>
              <a:buNone/>
            </a:pPr>
            <a:endParaRPr lang="en-US" sz="2200" dirty="0" smtClean="0">
              <a:solidFill>
                <a:schemeClr val="accent1">
                  <a:lumMod val="60000"/>
                  <a:lumOff val="40000"/>
                </a:schemeClr>
              </a:solidFill>
            </a:endParaRPr>
          </a:p>
          <a:p>
            <a:pPr>
              <a:buNone/>
            </a:pPr>
            <a:endParaRPr lang="en-US" sz="2200" dirty="0" smtClean="0">
              <a:solidFill>
                <a:schemeClr val="accent1">
                  <a:lumMod val="60000"/>
                  <a:lumOff val="40000"/>
                </a:schemeClr>
              </a:solidFill>
            </a:endParaRPr>
          </a:p>
          <a:p>
            <a:pPr>
              <a:buNone/>
            </a:pPr>
            <a:endParaRPr lang="en-US" sz="2200" dirty="0" smtClean="0">
              <a:solidFill>
                <a:schemeClr val="accent1">
                  <a:lumMod val="60000"/>
                  <a:lumOff val="40000"/>
                </a:schemeClr>
              </a:solidFill>
            </a:endParaRPr>
          </a:p>
          <a:p>
            <a:pPr>
              <a:buNone/>
            </a:pPr>
            <a:endParaRPr lang="en-US" sz="2200" dirty="0">
              <a:solidFill>
                <a:schemeClr val="accent1">
                  <a:lumMod val="60000"/>
                  <a:lumOff val="40000"/>
                </a:schemeClr>
              </a:solidFill>
            </a:endParaRPr>
          </a:p>
        </p:txBody>
      </p:sp>
      <p:sp>
        <p:nvSpPr>
          <p:cNvPr id="4" name="TextBox 3"/>
          <p:cNvSpPr txBox="1"/>
          <p:nvPr/>
        </p:nvSpPr>
        <p:spPr>
          <a:xfrm>
            <a:off x="457200" y="1143000"/>
            <a:ext cx="3429000" cy="461665"/>
          </a:xfrm>
          <a:prstGeom prst="rect">
            <a:avLst/>
          </a:prstGeom>
          <a:noFill/>
        </p:spPr>
        <p:txBody>
          <a:bodyPr wrap="square" rtlCol="0">
            <a:spAutoFit/>
          </a:bodyPr>
          <a:lstStyle/>
          <a:p>
            <a:r>
              <a:rPr lang="en-US" sz="2400" b="1" u="sng" dirty="0" smtClean="0">
                <a:solidFill>
                  <a:srgbClr val="FFFF00"/>
                </a:solidFill>
              </a:rPr>
              <a:t>NORMAL WORKING</a:t>
            </a:r>
            <a:endParaRPr lang="en-US" sz="2400" b="1" u="sng" dirty="0">
              <a:solidFill>
                <a:srgbClr val="FFFF00"/>
              </a:solidFill>
            </a:endParaRPr>
          </a:p>
        </p:txBody>
      </p:sp>
      <p:sp>
        <p:nvSpPr>
          <p:cNvPr id="5" name="TextBox 4"/>
          <p:cNvSpPr txBox="1"/>
          <p:nvPr/>
        </p:nvSpPr>
        <p:spPr>
          <a:xfrm>
            <a:off x="457200" y="2281535"/>
            <a:ext cx="1600200" cy="461665"/>
          </a:xfrm>
          <a:prstGeom prst="rect">
            <a:avLst/>
          </a:prstGeom>
          <a:noFill/>
        </p:spPr>
        <p:txBody>
          <a:bodyPr wrap="square" rtlCol="0">
            <a:spAutoFit/>
          </a:bodyPr>
          <a:lstStyle/>
          <a:p>
            <a:r>
              <a:rPr lang="en-US" sz="2400" b="1" u="sng" dirty="0" smtClean="0">
                <a:solidFill>
                  <a:srgbClr val="FFFF00"/>
                </a:solidFill>
              </a:rPr>
              <a:t>VECTOR</a:t>
            </a:r>
            <a:endParaRPr lang="en-US" sz="2400" b="1" u="sng" dirty="0">
              <a:solidFill>
                <a:srgbClr val="FFFF00"/>
              </a:solidFill>
            </a:endParaRPr>
          </a:p>
        </p:txBody>
      </p:sp>
      <p:sp>
        <p:nvSpPr>
          <p:cNvPr id="6" name="TextBox 5"/>
          <p:cNvSpPr txBox="1"/>
          <p:nvPr/>
        </p:nvSpPr>
        <p:spPr>
          <a:xfrm>
            <a:off x="457200" y="3505200"/>
            <a:ext cx="1905000" cy="461665"/>
          </a:xfrm>
          <a:prstGeom prst="rect">
            <a:avLst/>
          </a:prstGeom>
          <a:noFill/>
        </p:spPr>
        <p:txBody>
          <a:bodyPr wrap="square" rtlCol="0">
            <a:spAutoFit/>
          </a:bodyPr>
          <a:lstStyle/>
          <a:p>
            <a:r>
              <a:rPr lang="en-US" sz="2400" b="1" u="sng" dirty="0" smtClean="0">
                <a:solidFill>
                  <a:srgbClr val="FFFF00"/>
                </a:solidFill>
              </a:rPr>
              <a:t>VIRUSES</a:t>
            </a:r>
            <a:endParaRPr lang="en-US" sz="2400" b="1" u="sng" dirty="0">
              <a:solidFill>
                <a:srgbClr val="FFFF00"/>
              </a:solidFill>
            </a:endParaRPr>
          </a:p>
        </p:txBody>
      </p:sp>
      <p:sp>
        <p:nvSpPr>
          <p:cNvPr id="7" name="TextBox 6"/>
          <p:cNvSpPr txBox="1"/>
          <p:nvPr/>
        </p:nvSpPr>
        <p:spPr>
          <a:xfrm>
            <a:off x="228600" y="5334000"/>
            <a:ext cx="3048000" cy="461665"/>
          </a:xfrm>
          <a:prstGeom prst="rect">
            <a:avLst/>
          </a:prstGeom>
          <a:noFill/>
        </p:spPr>
        <p:txBody>
          <a:bodyPr wrap="square" rtlCol="0">
            <a:spAutoFit/>
          </a:bodyPr>
          <a:lstStyle/>
          <a:p>
            <a:r>
              <a:rPr lang="en-US" sz="2400" b="1" u="sng" dirty="0" smtClean="0">
                <a:solidFill>
                  <a:srgbClr val="FFFF00"/>
                </a:solidFill>
              </a:rPr>
              <a:t>CYSTIC FIBROSIS</a:t>
            </a:r>
            <a:endParaRPr lang="en-US" sz="2400" b="1" u="sng" dirty="0">
              <a:solidFill>
                <a:srgbClr val="FFFF00"/>
              </a:solidFill>
            </a:endParaRPr>
          </a:p>
        </p:txBody>
      </p:sp>
      <p:pic>
        <p:nvPicPr>
          <p:cNvPr id="36866" name="Picture 2" descr="gene therapy"/>
          <p:cNvPicPr>
            <a:picLocks noChangeAspect="1" noChangeArrowheads="1"/>
          </p:cNvPicPr>
          <p:nvPr/>
        </p:nvPicPr>
        <p:blipFill>
          <a:blip r:embed="rId2" cstate="print"/>
          <a:srcRect/>
          <a:stretch>
            <a:fillRect/>
          </a:stretch>
        </p:blipFill>
        <p:spPr bwMode="auto">
          <a:xfrm>
            <a:off x="5105400" y="2667000"/>
            <a:ext cx="3865983" cy="3352800"/>
          </a:xfrm>
          <a:prstGeom prst="rect">
            <a:avLst/>
          </a:prstGeom>
          <a:noFill/>
          <a:ln w="9525">
            <a:solidFill>
              <a:srgbClr val="000000"/>
            </a:solidFill>
            <a:miter lim="800000"/>
            <a:headEnd/>
            <a:tailEnd/>
          </a:ln>
        </p:spPr>
      </p:pic>
      <p:sp>
        <p:nvSpPr>
          <p:cNvPr id="10" name="TextBox 9"/>
          <p:cNvSpPr txBox="1"/>
          <p:nvPr/>
        </p:nvSpPr>
        <p:spPr>
          <a:xfrm>
            <a:off x="0" y="5029200"/>
            <a:ext cx="2057400" cy="461665"/>
          </a:xfrm>
          <a:prstGeom prst="rect">
            <a:avLst/>
          </a:prstGeom>
          <a:noFill/>
        </p:spPr>
        <p:txBody>
          <a:bodyPr wrap="square" rtlCol="0">
            <a:spAutoFit/>
          </a:bodyPr>
          <a:lstStyle/>
          <a:p>
            <a:r>
              <a:rPr lang="en-US" sz="2400" b="1" u="sng" dirty="0" smtClean="0">
                <a:solidFill>
                  <a:srgbClr val="FFFF00"/>
                </a:solidFill>
              </a:rPr>
              <a:t>SCIDS</a:t>
            </a:r>
            <a:endParaRPr lang="en-US" sz="2400" b="1" u="sng" dirty="0">
              <a:solidFill>
                <a:srgbClr val="FFFF00"/>
              </a:solidFill>
            </a:endParaRPr>
          </a:p>
        </p:txBody>
      </p:sp>
      <p:sp>
        <p:nvSpPr>
          <p:cNvPr id="11" name="TextBox 10"/>
          <p:cNvSpPr txBox="1"/>
          <p:nvPr/>
        </p:nvSpPr>
        <p:spPr>
          <a:xfrm>
            <a:off x="152400" y="3881735"/>
            <a:ext cx="2057400" cy="461665"/>
          </a:xfrm>
          <a:prstGeom prst="rect">
            <a:avLst/>
          </a:prstGeom>
          <a:noFill/>
        </p:spPr>
        <p:txBody>
          <a:bodyPr wrap="square" rtlCol="0">
            <a:spAutoFit/>
          </a:bodyPr>
          <a:lstStyle/>
          <a:p>
            <a:r>
              <a:rPr lang="en-US" sz="2400" b="1" u="sng" dirty="0" smtClean="0">
                <a:solidFill>
                  <a:srgbClr val="FFFF00"/>
                </a:solidFill>
              </a:rPr>
              <a:t>BACTERIA</a:t>
            </a:r>
            <a:endParaRPr lang="en-US" sz="2400" b="1" u="sng"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0"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87362"/>
          </a:xfrm>
        </p:spPr>
        <p:txBody>
          <a:bodyPr>
            <a:normAutofit fontScale="90000"/>
          </a:bodyPr>
          <a:lstStyle/>
          <a:p>
            <a:r>
              <a:rPr lang="en-US" dirty="0" smtClean="0"/>
              <a:t>GENE THERAPY - SCID</a:t>
            </a:r>
            <a:endParaRPr lang="en-US" dirty="0"/>
          </a:p>
        </p:txBody>
      </p:sp>
      <p:sp>
        <p:nvSpPr>
          <p:cNvPr id="3" name="Content Placeholder 2"/>
          <p:cNvSpPr>
            <a:spLocks noGrp="1"/>
          </p:cNvSpPr>
          <p:nvPr>
            <p:ph idx="1"/>
          </p:nvPr>
        </p:nvSpPr>
        <p:spPr>
          <a:xfrm>
            <a:off x="0" y="838200"/>
            <a:ext cx="8915400" cy="5638800"/>
          </a:xfrm>
        </p:spPr>
        <p:txBody>
          <a:bodyPr>
            <a:normAutofit fontScale="92500" lnSpcReduction="10000"/>
          </a:bodyPr>
          <a:lstStyle/>
          <a:p>
            <a:pPr lvl="0"/>
            <a:r>
              <a:rPr lang="en-US" b="1" dirty="0" smtClean="0">
                <a:solidFill>
                  <a:schemeClr val="accent1">
                    <a:lumMod val="60000"/>
                    <a:lumOff val="40000"/>
                  </a:schemeClr>
                </a:solidFill>
              </a:rPr>
              <a:t>Severe combined immunodeficiency</a:t>
            </a:r>
            <a:r>
              <a:rPr lang="en-US" dirty="0" smtClean="0">
                <a:solidFill>
                  <a:schemeClr val="accent1">
                    <a:lumMod val="60000"/>
                    <a:lumOff val="40000"/>
                  </a:schemeClr>
                </a:solidFill>
              </a:rPr>
              <a:t> (SCID or “bubble boy” disease) - is a genetic disorder that impacts the _________________.  People with this disease have an immune system that is almost non-existent so these individuals are very vulnerable to infectious diseases.</a:t>
            </a:r>
          </a:p>
          <a:p>
            <a:pPr lvl="0"/>
            <a:endParaRPr lang="en-US" dirty="0" smtClean="0">
              <a:solidFill>
                <a:schemeClr val="accent1">
                  <a:lumMod val="60000"/>
                  <a:lumOff val="40000"/>
                </a:schemeClr>
              </a:solidFill>
            </a:endParaRPr>
          </a:p>
          <a:p>
            <a:pPr lvl="0"/>
            <a:endParaRPr lang="en-US" dirty="0" smtClean="0">
              <a:solidFill>
                <a:schemeClr val="accent1">
                  <a:lumMod val="60000"/>
                  <a:lumOff val="40000"/>
                </a:schemeClr>
              </a:solidFill>
            </a:endParaRPr>
          </a:p>
          <a:p>
            <a:pPr lvl="1"/>
            <a:r>
              <a:rPr lang="en-US" dirty="0" smtClean="0">
                <a:solidFill>
                  <a:schemeClr val="accent1">
                    <a:lumMod val="60000"/>
                    <a:lumOff val="40000"/>
                  </a:schemeClr>
                </a:solidFill>
              </a:rPr>
              <a:t>Treatments include bone marrow transplant and more recently gene therapy.  In gene therapy a sample of the patients own ________________________________ are collected and a virus is used to insert the healthy gene into them.  These cells that now contain a copy of the correct gene are placed back into the patient’s body.   This segment of DNA codes for making the _______________________ the patient needs.  Protein synthesis occurs and the patient produces the enzyme that is missing. </a:t>
            </a:r>
          </a:p>
          <a:p>
            <a:pPr>
              <a:buNone/>
            </a:pPr>
            <a:endParaRPr lang="en-US" dirty="0">
              <a:solidFill>
                <a:schemeClr val="accent1">
                  <a:lumMod val="60000"/>
                  <a:lumOff val="40000"/>
                </a:schemeClr>
              </a:solidFill>
            </a:endParaRPr>
          </a:p>
        </p:txBody>
      </p:sp>
      <p:sp>
        <p:nvSpPr>
          <p:cNvPr id="4" name="TextBox 3"/>
          <p:cNvSpPr txBox="1"/>
          <p:nvPr/>
        </p:nvSpPr>
        <p:spPr>
          <a:xfrm>
            <a:off x="533400" y="1524000"/>
            <a:ext cx="3429000" cy="461665"/>
          </a:xfrm>
          <a:prstGeom prst="rect">
            <a:avLst/>
          </a:prstGeom>
          <a:noFill/>
        </p:spPr>
        <p:txBody>
          <a:bodyPr wrap="square" rtlCol="0">
            <a:spAutoFit/>
          </a:bodyPr>
          <a:lstStyle/>
          <a:p>
            <a:r>
              <a:rPr lang="en-US" sz="2400" b="1" u="sng" dirty="0" smtClean="0">
                <a:solidFill>
                  <a:srgbClr val="FFFF00"/>
                </a:solidFill>
              </a:rPr>
              <a:t>IMMUNE SYSTEM</a:t>
            </a:r>
            <a:endParaRPr lang="en-US" sz="2400" b="1" u="sng" dirty="0">
              <a:solidFill>
                <a:srgbClr val="FFFF00"/>
              </a:solidFill>
            </a:endParaRPr>
          </a:p>
        </p:txBody>
      </p:sp>
      <p:sp>
        <p:nvSpPr>
          <p:cNvPr id="5" name="TextBox 4"/>
          <p:cNvSpPr txBox="1"/>
          <p:nvPr/>
        </p:nvSpPr>
        <p:spPr>
          <a:xfrm>
            <a:off x="1066800" y="4110335"/>
            <a:ext cx="3810000" cy="461665"/>
          </a:xfrm>
          <a:prstGeom prst="rect">
            <a:avLst/>
          </a:prstGeom>
          <a:noFill/>
        </p:spPr>
        <p:txBody>
          <a:bodyPr wrap="square" rtlCol="0">
            <a:spAutoFit/>
          </a:bodyPr>
          <a:lstStyle/>
          <a:p>
            <a:r>
              <a:rPr lang="en-US" sz="2400" b="1" u="sng" dirty="0" smtClean="0">
                <a:solidFill>
                  <a:srgbClr val="FFFF00"/>
                </a:solidFill>
              </a:rPr>
              <a:t>WHITE BLOOD CELLS</a:t>
            </a:r>
            <a:endParaRPr lang="en-US" sz="2400" b="1" u="sng" dirty="0">
              <a:solidFill>
                <a:srgbClr val="FFFF00"/>
              </a:solidFill>
            </a:endParaRPr>
          </a:p>
        </p:txBody>
      </p:sp>
      <p:sp>
        <p:nvSpPr>
          <p:cNvPr id="6" name="TextBox 5"/>
          <p:cNvSpPr txBox="1"/>
          <p:nvPr/>
        </p:nvSpPr>
        <p:spPr>
          <a:xfrm>
            <a:off x="914400" y="5257800"/>
            <a:ext cx="2286000" cy="461665"/>
          </a:xfrm>
          <a:prstGeom prst="rect">
            <a:avLst/>
          </a:prstGeom>
          <a:noFill/>
        </p:spPr>
        <p:txBody>
          <a:bodyPr wrap="square" rtlCol="0">
            <a:spAutoFit/>
          </a:bodyPr>
          <a:lstStyle/>
          <a:p>
            <a:r>
              <a:rPr lang="en-US" sz="2400" b="1" u="sng" dirty="0" smtClean="0">
                <a:solidFill>
                  <a:srgbClr val="FFFF00"/>
                </a:solidFill>
              </a:rPr>
              <a:t>ENZYME</a:t>
            </a:r>
            <a:endParaRPr lang="en-US" sz="2400" b="1" u="sng"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610600" cy="5410200"/>
          </a:xfrm>
        </p:spPr>
        <p:txBody>
          <a:bodyPr>
            <a:normAutofit fontScale="92500" lnSpcReduction="10000"/>
          </a:bodyPr>
          <a:lstStyle/>
          <a:p>
            <a:pPr lvl="0">
              <a:buNone/>
            </a:pPr>
            <a:r>
              <a:rPr lang="en-US" b="1" dirty="0" smtClean="0">
                <a:solidFill>
                  <a:schemeClr val="accent1">
                    <a:lumMod val="60000"/>
                    <a:lumOff val="40000"/>
                  </a:schemeClr>
                </a:solidFill>
              </a:rPr>
              <a:t>Cystic fibrosis</a:t>
            </a:r>
            <a:r>
              <a:rPr lang="en-US" dirty="0" smtClean="0">
                <a:solidFill>
                  <a:schemeClr val="accent1">
                    <a:lumMod val="60000"/>
                    <a:lumOff val="40000"/>
                  </a:schemeClr>
                </a:solidFill>
              </a:rPr>
              <a:t> – In cystic fibrosis patients have an abnormal gene on the 7</a:t>
            </a:r>
            <a:r>
              <a:rPr lang="en-US" baseline="30000" dirty="0" smtClean="0">
                <a:solidFill>
                  <a:schemeClr val="accent1">
                    <a:lumMod val="60000"/>
                    <a:lumOff val="40000"/>
                  </a:schemeClr>
                </a:solidFill>
              </a:rPr>
              <a:t>th</a:t>
            </a:r>
            <a:r>
              <a:rPr lang="en-US" dirty="0" smtClean="0">
                <a:solidFill>
                  <a:schemeClr val="accent1">
                    <a:lumMod val="60000"/>
                    <a:lumOff val="40000"/>
                  </a:schemeClr>
                </a:solidFill>
              </a:rPr>
              <a:t> chromosome.  It affects the _________, pancreas and small intestine.  The problem is abnormal __________ build up.  For example, in the lungs, water leaves the cells by _____________ and mixes with mucus to keep it from becoming too sticky.  Dirt and dust particles in the air that we breathe in are trapped by this mucus layer.  The _________ then sweep the dirt and dust particles up and out of the body.  With cystic fibrosis, water does not leave the cells by osmosis so the mucus outside the cell gets really thick.  The cilia cannot brush this mucus containing the dust particles away and out of the body.</a:t>
            </a:r>
          </a:p>
          <a:p>
            <a:pPr>
              <a:buNone/>
            </a:pPr>
            <a:endParaRPr lang="en-US" dirty="0">
              <a:solidFill>
                <a:schemeClr val="accent1">
                  <a:lumMod val="60000"/>
                  <a:lumOff val="40000"/>
                </a:schemeClr>
              </a:solidFill>
            </a:endParaRPr>
          </a:p>
        </p:txBody>
      </p:sp>
      <p:sp>
        <p:nvSpPr>
          <p:cNvPr id="4" name="Title 1"/>
          <p:cNvSpPr>
            <a:spLocks noGrp="1"/>
          </p:cNvSpPr>
          <p:nvPr>
            <p:ph type="title"/>
          </p:nvPr>
        </p:nvSpPr>
        <p:spPr>
          <a:xfrm>
            <a:off x="228600" y="0"/>
            <a:ext cx="8686800" cy="639762"/>
          </a:xfrm>
        </p:spPr>
        <p:txBody>
          <a:bodyPr>
            <a:normAutofit fontScale="90000"/>
          </a:bodyPr>
          <a:lstStyle/>
          <a:p>
            <a:r>
              <a:rPr lang="en-US" dirty="0" smtClean="0"/>
              <a:t>GENE THERAPY – CYSTIC FIBROSIS</a:t>
            </a:r>
            <a:endParaRPr lang="en-US" dirty="0"/>
          </a:p>
        </p:txBody>
      </p:sp>
      <p:sp>
        <p:nvSpPr>
          <p:cNvPr id="5" name="TextBox 4"/>
          <p:cNvSpPr txBox="1"/>
          <p:nvPr/>
        </p:nvSpPr>
        <p:spPr>
          <a:xfrm>
            <a:off x="914400" y="1676400"/>
            <a:ext cx="1828800" cy="461665"/>
          </a:xfrm>
          <a:prstGeom prst="rect">
            <a:avLst/>
          </a:prstGeom>
          <a:noFill/>
        </p:spPr>
        <p:txBody>
          <a:bodyPr wrap="square" rtlCol="0">
            <a:spAutoFit/>
          </a:bodyPr>
          <a:lstStyle/>
          <a:p>
            <a:r>
              <a:rPr lang="en-US" sz="2400" b="1" u="sng" dirty="0" smtClean="0">
                <a:solidFill>
                  <a:srgbClr val="FFFF00"/>
                </a:solidFill>
              </a:rPr>
              <a:t>LUNGS</a:t>
            </a:r>
            <a:endParaRPr lang="en-US" sz="2400" b="1" u="sng" dirty="0">
              <a:solidFill>
                <a:srgbClr val="FFFF00"/>
              </a:solidFill>
            </a:endParaRPr>
          </a:p>
        </p:txBody>
      </p:sp>
      <p:sp>
        <p:nvSpPr>
          <p:cNvPr id="6" name="TextBox 5"/>
          <p:cNvSpPr txBox="1"/>
          <p:nvPr/>
        </p:nvSpPr>
        <p:spPr>
          <a:xfrm>
            <a:off x="4191000" y="2129135"/>
            <a:ext cx="1371600" cy="461665"/>
          </a:xfrm>
          <a:prstGeom prst="rect">
            <a:avLst/>
          </a:prstGeom>
          <a:noFill/>
        </p:spPr>
        <p:txBody>
          <a:bodyPr wrap="square" rtlCol="0">
            <a:spAutoFit/>
          </a:bodyPr>
          <a:lstStyle/>
          <a:p>
            <a:r>
              <a:rPr lang="en-US" sz="2400" b="1" u="sng" dirty="0" smtClean="0">
                <a:solidFill>
                  <a:srgbClr val="FFFF00"/>
                </a:solidFill>
              </a:rPr>
              <a:t>MUCUS</a:t>
            </a:r>
            <a:endParaRPr lang="en-US" sz="2400" b="1" u="sng" dirty="0">
              <a:solidFill>
                <a:srgbClr val="FFFF00"/>
              </a:solidFill>
            </a:endParaRPr>
          </a:p>
        </p:txBody>
      </p:sp>
      <p:sp>
        <p:nvSpPr>
          <p:cNvPr id="7" name="TextBox 6"/>
          <p:cNvSpPr txBox="1"/>
          <p:nvPr/>
        </p:nvSpPr>
        <p:spPr>
          <a:xfrm>
            <a:off x="838200" y="2819400"/>
            <a:ext cx="2286000" cy="461665"/>
          </a:xfrm>
          <a:prstGeom prst="rect">
            <a:avLst/>
          </a:prstGeom>
          <a:noFill/>
        </p:spPr>
        <p:txBody>
          <a:bodyPr wrap="square" rtlCol="0">
            <a:spAutoFit/>
          </a:bodyPr>
          <a:lstStyle/>
          <a:p>
            <a:r>
              <a:rPr lang="en-US" sz="2400" b="1" u="sng" dirty="0" smtClean="0">
                <a:solidFill>
                  <a:srgbClr val="FFFF00"/>
                </a:solidFill>
              </a:rPr>
              <a:t>OSMOSIS</a:t>
            </a:r>
            <a:endParaRPr lang="en-US" sz="2400" b="1" u="sng" dirty="0">
              <a:solidFill>
                <a:srgbClr val="FFFF00"/>
              </a:solidFill>
            </a:endParaRPr>
          </a:p>
        </p:txBody>
      </p:sp>
      <p:sp>
        <p:nvSpPr>
          <p:cNvPr id="8" name="TextBox 7"/>
          <p:cNvSpPr txBox="1"/>
          <p:nvPr/>
        </p:nvSpPr>
        <p:spPr>
          <a:xfrm>
            <a:off x="1524000" y="3881735"/>
            <a:ext cx="1447800" cy="461665"/>
          </a:xfrm>
          <a:prstGeom prst="rect">
            <a:avLst/>
          </a:prstGeom>
          <a:noFill/>
        </p:spPr>
        <p:txBody>
          <a:bodyPr wrap="square" rtlCol="0">
            <a:spAutoFit/>
          </a:bodyPr>
          <a:lstStyle/>
          <a:p>
            <a:r>
              <a:rPr lang="en-US" sz="2400" b="1" u="sng" dirty="0" smtClean="0">
                <a:solidFill>
                  <a:srgbClr val="FFFF00"/>
                </a:solidFill>
              </a:rPr>
              <a:t>CILIA</a:t>
            </a:r>
            <a:endParaRPr lang="en-US" sz="2400" b="1" u="sng" dirty="0">
              <a:solidFill>
                <a:srgbClr val="FFFF00"/>
              </a:solidFill>
            </a:endParaRPr>
          </a:p>
        </p:txBody>
      </p:sp>
      <p:sp>
        <p:nvSpPr>
          <p:cNvPr id="9" name="TextBox 8">
            <a:hlinkClick r:id="rId2"/>
          </p:cNvPr>
          <p:cNvSpPr txBox="1"/>
          <p:nvPr/>
        </p:nvSpPr>
        <p:spPr>
          <a:xfrm>
            <a:off x="304800" y="6324600"/>
            <a:ext cx="4343400" cy="369332"/>
          </a:xfrm>
          <a:prstGeom prst="rect">
            <a:avLst/>
          </a:prstGeom>
          <a:noFill/>
        </p:spPr>
        <p:txBody>
          <a:bodyPr wrap="square" rtlCol="0">
            <a:spAutoFit/>
          </a:bodyPr>
          <a:lstStyle/>
          <a:p>
            <a:r>
              <a:rPr lang="en-US" b="1" dirty="0" smtClean="0">
                <a:solidFill>
                  <a:schemeClr val="accent2">
                    <a:lumMod val="60000"/>
                    <a:lumOff val="40000"/>
                  </a:schemeClr>
                </a:solidFill>
              </a:rPr>
              <a:t>CASE STUDY – CYSTIC FIBROSIS</a:t>
            </a:r>
            <a:endParaRPr lang="en-US" b="1" dirty="0">
              <a:solidFill>
                <a:schemeClr val="accent2">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533400"/>
          </a:xfrm>
        </p:spPr>
        <p:txBody>
          <a:bodyPr>
            <a:noAutofit/>
          </a:bodyPr>
          <a:lstStyle/>
          <a:p>
            <a:r>
              <a:rPr lang="en-US" sz="3600" dirty="0" smtClean="0"/>
              <a:t>Notes:  Cloning</a:t>
            </a:r>
            <a:endParaRPr lang="en-US" sz="3600" dirty="0"/>
          </a:p>
        </p:txBody>
      </p:sp>
      <p:pic>
        <p:nvPicPr>
          <p:cNvPr id="21506" name="Picture 4" descr="cat cloning picture.gif"/>
          <p:cNvPicPr>
            <a:picLocks noChangeAspect="1" noChangeArrowheads="1"/>
          </p:cNvPicPr>
          <p:nvPr/>
        </p:nvPicPr>
        <p:blipFill>
          <a:blip r:embed="rId2" cstate="print"/>
          <a:srcRect/>
          <a:stretch>
            <a:fillRect/>
          </a:stretch>
        </p:blipFill>
        <p:spPr bwMode="auto">
          <a:xfrm>
            <a:off x="1600200" y="627151"/>
            <a:ext cx="6324600" cy="62308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Autofit/>
          </a:bodyPr>
          <a:lstStyle/>
          <a:p>
            <a:r>
              <a:rPr lang="en-US" sz="3600" dirty="0" smtClean="0"/>
              <a:t>Notes:  Cloning</a:t>
            </a:r>
            <a:endParaRPr lang="en-US" sz="3600" dirty="0"/>
          </a:p>
        </p:txBody>
      </p:sp>
      <p:sp>
        <p:nvSpPr>
          <p:cNvPr id="3" name="Content Placeholder 2"/>
          <p:cNvSpPr>
            <a:spLocks noGrp="1"/>
          </p:cNvSpPr>
          <p:nvPr>
            <p:ph idx="1"/>
          </p:nvPr>
        </p:nvSpPr>
        <p:spPr>
          <a:xfrm>
            <a:off x="457200" y="838200"/>
            <a:ext cx="8229600" cy="6019800"/>
          </a:xfrm>
        </p:spPr>
        <p:txBody>
          <a:bodyPr>
            <a:normAutofit fontScale="70000" lnSpcReduction="20000"/>
          </a:bodyPr>
          <a:lstStyle/>
          <a:p>
            <a:pPr>
              <a:buNone/>
            </a:pPr>
            <a:r>
              <a:rPr lang="en-US" b="1" dirty="0" smtClean="0"/>
              <a:t>Steps to Cloning:</a:t>
            </a:r>
            <a:r>
              <a:rPr lang="en-US" dirty="0" smtClean="0"/>
              <a:t>  Based on the picture below, write down the steps for cloning a mammal.  </a:t>
            </a:r>
          </a:p>
          <a:p>
            <a:pPr>
              <a:buNone/>
            </a:pPr>
            <a:endParaRPr lang="en-US" dirty="0" smtClean="0"/>
          </a:p>
          <a:p>
            <a:r>
              <a:rPr lang="en-US" dirty="0" smtClean="0"/>
              <a:t>_________ Let the egg cell divide to form an embryo.</a:t>
            </a:r>
            <a:br>
              <a:rPr lang="en-US" dirty="0" smtClean="0"/>
            </a:br>
            <a:endParaRPr lang="en-US" dirty="0" smtClean="0"/>
          </a:p>
          <a:p>
            <a:r>
              <a:rPr lang="en-US" dirty="0" smtClean="0"/>
              <a:t>_________ Place the diploid nucleus into the egg cell.  This has the full set of chromosomes.  </a:t>
            </a:r>
            <a:br>
              <a:rPr lang="en-US" dirty="0" smtClean="0"/>
            </a:br>
            <a:endParaRPr lang="en-US" dirty="0" smtClean="0"/>
          </a:p>
          <a:p>
            <a:r>
              <a:rPr lang="en-US" dirty="0" smtClean="0"/>
              <a:t>_________ The cloned animal is born.</a:t>
            </a:r>
            <a:br>
              <a:rPr lang="en-US" dirty="0" smtClean="0"/>
            </a:br>
            <a:endParaRPr lang="en-US" dirty="0" smtClean="0"/>
          </a:p>
          <a:p>
            <a:r>
              <a:rPr lang="en-US" dirty="0" smtClean="0"/>
              <a:t>_________ Take an egg cell from a female.</a:t>
            </a:r>
            <a:br>
              <a:rPr lang="en-US" dirty="0" smtClean="0"/>
            </a:br>
            <a:endParaRPr lang="en-US" dirty="0" smtClean="0"/>
          </a:p>
          <a:p>
            <a:r>
              <a:rPr lang="en-US" dirty="0" smtClean="0"/>
              <a:t>_________ Remove the nucleus from the diploid cell.</a:t>
            </a:r>
            <a:br>
              <a:rPr lang="en-US" dirty="0" smtClean="0"/>
            </a:br>
            <a:endParaRPr lang="en-US" dirty="0" smtClean="0"/>
          </a:p>
          <a:p>
            <a:r>
              <a:rPr lang="en-US" dirty="0" smtClean="0"/>
              <a:t>_________ Place the embryo into a surrogate female.</a:t>
            </a:r>
            <a:br>
              <a:rPr lang="en-US" dirty="0" smtClean="0"/>
            </a:br>
            <a:endParaRPr lang="en-US" dirty="0" smtClean="0"/>
          </a:p>
          <a:p>
            <a:r>
              <a:rPr lang="en-US" dirty="0" smtClean="0"/>
              <a:t>_________ Remove the haploid nucleus.  The nucleus must be removed or there will be too many chromosomes.</a:t>
            </a:r>
            <a:br>
              <a:rPr lang="en-US" dirty="0" smtClean="0"/>
            </a:br>
            <a:endParaRPr lang="en-US" dirty="0" smtClean="0"/>
          </a:p>
          <a:p>
            <a:r>
              <a:rPr lang="en-US" dirty="0" smtClean="0"/>
              <a:t>_________ Take a diploid cell from an animal.</a:t>
            </a:r>
          </a:p>
        </p:txBody>
      </p:sp>
      <p:sp>
        <p:nvSpPr>
          <p:cNvPr id="4" name="TextBox 3"/>
          <p:cNvSpPr txBox="1"/>
          <p:nvPr/>
        </p:nvSpPr>
        <p:spPr>
          <a:xfrm>
            <a:off x="1371600" y="5862935"/>
            <a:ext cx="381000" cy="461665"/>
          </a:xfrm>
          <a:prstGeom prst="rect">
            <a:avLst/>
          </a:prstGeom>
          <a:noFill/>
        </p:spPr>
        <p:txBody>
          <a:bodyPr wrap="square" rtlCol="0">
            <a:spAutoFit/>
          </a:bodyPr>
          <a:lstStyle/>
          <a:p>
            <a:r>
              <a:rPr lang="en-US" sz="2400" b="1" dirty="0" smtClean="0">
                <a:solidFill>
                  <a:srgbClr val="FFFF00"/>
                </a:solidFill>
              </a:rPr>
              <a:t>3</a:t>
            </a:r>
            <a:endParaRPr lang="en-US" sz="2400" b="1" dirty="0">
              <a:solidFill>
                <a:srgbClr val="FFFF00"/>
              </a:solidFill>
            </a:endParaRPr>
          </a:p>
        </p:txBody>
      </p:sp>
      <p:sp>
        <p:nvSpPr>
          <p:cNvPr id="5" name="TextBox 4"/>
          <p:cNvSpPr txBox="1"/>
          <p:nvPr/>
        </p:nvSpPr>
        <p:spPr>
          <a:xfrm>
            <a:off x="1371600" y="5100935"/>
            <a:ext cx="381000" cy="461665"/>
          </a:xfrm>
          <a:prstGeom prst="rect">
            <a:avLst/>
          </a:prstGeom>
          <a:noFill/>
        </p:spPr>
        <p:txBody>
          <a:bodyPr wrap="square" rtlCol="0">
            <a:spAutoFit/>
          </a:bodyPr>
          <a:lstStyle/>
          <a:p>
            <a:r>
              <a:rPr lang="en-US" sz="2400" b="1" dirty="0">
                <a:solidFill>
                  <a:srgbClr val="FFFF00"/>
                </a:solidFill>
              </a:rPr>
              <a:t>2</a:t>
            </a:r>
          </a:p>
        </p:txBody>
      </p:sp>
      <p:sp>
        <p:nvSpPr>
          <p:cNvPr id="6" name="TextBox 5"/>
          <p:cNvSpPr txBox="1"/>
          <p:nvPr/>
        </p:nvSpPr>
        <p:spPr>
          <a:xfrm>
            <a:off x="1371600" y="4567535"/>
            <a:ext cx="381000" cy="461665"/>
          </a:xfrm>
          <a:prstGeom prst="rect">
            <a:avLst/>
          </a:prstGeom>
          <a:noFill/>
        </p:spPr>
        <p:txBody>
          <a:bodyPr wrap="square" rtlCol="0">
            <a:spAutoFit/>
          </a:bodyPr>
          <a:lstStyle/>
          <a:p>
            <a:r>
              <a:rPr lang="en-US" sz="2400" b="1" dirty="0" smtClean="0">
                <a:solidFill>
                  <a:srgbClr val="FFFF00"/>
                </a:solidFill>
              </a:rPr>
              <a:t>7</a:t>
            </a:r>
            <a:endParaRPr lang="en-US" sz="2400" b="1" dirty="0">
              <a:solidFill>
                <a:srgbClr val="FFFF00"/>
              </a:solidFill>
            </a:endParaRPr>
          </a:p>
        </p:txBody>
      </p:sp>
      <p:sp>
        <p:nvSpPr>
          <p:cNvPr id="7" name="TextBox 6"/>
          <p:cNvSpPr txBox="1"/>
          <p:nvPr/>
        </p:nvSpPr>
        <p:spPr>
          <a:xfrm>
            <a:off x="1371600" y="3962400"/>
            <a:ext cx="381000" cy="461665"/>
          </a:xfrm>
          <a:prstGeom prst="rect">
            <a:avLst/>
          </a:prstGeom>
          <a:noFill/>
        </p:spPr>
        <p:txBody>
          <a:bodyPr wrap="square" rtlCol="0">
            <a:spAutoFit/>
          </a:bodyPr>
          <a:lstStyle/>
          <a:p>
            <a:r>
              <a:rPr lang="en-US" sz="2400" b="1" dirty="0">
                <a:solidFill>
                  <a:srgbClr val="FFFF00"/>
                </a:solidFill>
              </a:rPr>
              <a:t>4</a:t>
            </a:r>
          </a:p>
        </p:txBody>
      </p:sp>
      <p:sp>
        <p:nvSpPr>
          <p:cNvPr id="8" name="TextBox 7"/>
          <p:cNvSpPr txBox="1"/>
          <p:nvPr/>
        </p:nvSpPr>
        <p:spPr>
          <a:xfrm>
            <a:off x="1371600" y="3424535"/>
            <a:ext cx="381000" cy="461665"/>
          </a:xfrm>
          <a:prstGeom prst="rect">
            <a:avLst/>
          </a:prstGeom>
          <a:noFill/>
        </p:spPr>
        <p:txBody>
          <a:bodyPr wrap="square" rtlCol="0">
            <a:spAutoFit/>
          </a:bodyPr>
          <a:lstStyle/>
          <a:p>
            <a:r>
              <a:rPr lang="en-US" sz="2400" b="1" dirty="0" smtClean="0">
                <a:solidFill>
                  <a:srgbClr val="FFFF00"/>
                </a:solidFill>
              </a:rPr>
              <a:t>1</a:t>
            </a:r>
            <a:endParaRPr lang="en-US" sz="2400" b="1" dirty="0">
              <a:solidFill>
                <a:srgbClr val="FFFF00"/>
              </a:solidFill>
            </a:endParaRPr>
          </a:p>
        </p:txBody>
      </p:sp>
      <p:sp>
        <p:nvSpPr>
          <p:cNvPr id="9" name="TextBox 8"/>
          <p:cNvSpPr txBox="1"/>
          <p:nvPr/>
        </p:nvSpPr>
        <p:spPr>
          <a:xfrm>
            <a:off x="1371600" y="2895600"/>
            <a:ext cx="381000" cy="461665"/>
          </a:xfrm>
          <a:prstGeom prst="rect">
            <a:avLst/>
          </a:prstGeom>
          <a:noFill/>
        </p:spPr>
        <p:txBody>
          <a:bodyPr wrap="square" rtlCol="0">
            <a:spAutoFit/>
          </a:bodyPr>
          <a:lstStyle/>
          <a:p>
            <a:r>
              <a:rPr lang="en-US" sz="2400" b="1" dirty="0">
                <a:solidFill>
                  <a:srgbClr val="FFFF00"/>
                </a:solidFill>
              </a:rPr>
              <a:t>8</a:t>
            </a:r>
          </a:p>
        </p:txBody>
      </p:sp>
      <p:sp>
        <p:nvSpPr>
          <p:cNvPr id="10" name="TextBox 9"/>
          <p:cNvSpPr txBox="1"/>
          <p:nvPr/>
        </p:nvSpPr>
        <p:spPr>
          <a:xfrm>
            <a:off x="1371600" y="2129135"/>
            <a:ext cx="381000" cy="461665"/>
          </a:xfrm>
          <a:prstGeom prst="rect">
            <a:avLst/>
          </a:prstGeom>
          <a:noFill/>
        </p:spPr>
        <p:txBody>
          <a:bodyPr wrap="square" rtlCol="0">
            <a:spAutoFit/>
          </a:bodyPr>
          <a:lstStyle/>
          <a:p>
            <a:r>
              <a:rPr lang="en-US" sz="2400" b="1" dirty="0" smtClean="0">
                <a:solidFill>
                  <a:srgbClr val="FFFF00"/>
                </a:solidFill>
              </a:rPr>
              <a:t>5</a:t>
            </a:r>
            <a:endParaRPr lang="en-US" sz="2400" b="1" dirty="0">
              <a:solidFill>
                <a:srgbClr val="FFFF00"/>
              </a:solidFill>
            </a:endParaRPr>
          </a:p>
        </p:txBody>
      </p:sp>
      <p:sp>
        <p:nvSpPr>
          <p:cNvPr id="11" name="TextBox 10"/>
          <p:cNvSpPr txBox="1"/>
          <p:nvPr/>
        </p:nvSpPr>
        <p:spPr>
          <a:xfrm>
            <a:off x="1371600" y="1595735"/>
            <a:ext cx="381000" cy="461665"/>
          </a:xfrm>
          <a:prstGeom prst="rect">
            <a:avLst/>
          </a:prstGeom>
          <a:noFill/>
        </p:spPr>
        <p:txBody>
          <a:bodyPr wrap="square" rtlCol="0">
            <a:spAutoFit/>
          </a:bodyPr>
          <a:lstStyle/>
          <a:p>
            <a:r>
              <a:rPr lang="en-US" sz="2400" b="1" dirty="0">
                <a:solidFill>
                  <a:srgbClr val="FFFF00"/>
                </a:solidFill>
              </a:rPr>
              <a:t>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28600" y="-76200"/>
            <a:ext cx="8686800" cy="1143000"/>
          </a:xfrm>
        </p:spPr>
        <p:txBody>
          <a:bodyPr/>
          <a:lstStyle/>
          <a:p>
            <a:pPr eaLnBrk="1" hangingPunct="1"/>
            <a:r>
              <a:rPr lang="en-US" smtClean="0">
                <a:latin typeface="Bodoni" pitchFamily="18" charset="0"/>
              </a:rPr>
              <a:t>Selective Breeding Example B</a:t>
            </a:r>
          </a:p>
        </p:txBody>
      </p:sp>
      <p:pic>
        <p:nvPicPr>
          <p:cNvPr id="30723" name="Picture 1" descr="http://www.regentsprep.org/regents/biology/units/heredity/brahman.jpg"/>
          <p:cNvPicPr>
            <a:picLocks noChangeAspect="1" noChangeArrowheads="1"/>
          </p:cNvPicPr>
          <p:nvPr/>
        </p:nvPicPr>
        <p:blipFill>
          <a:blip r:embed="rId2" cstate="print"/>
          <a:srcRect/>
          <a:stretch>
            <a:fillRect/>
          </a:stretch>
        </p:blipFill>
        <p:spPr bwMode="auto">
          <a:xfrm>
            <a:off x="152400" y="1173163"/>
            <a:ext cx="2603500" cy="2333625"/>
          </a:xfrm>
          <a:prstGeom prst="rect">
            <a:avLst/>
          </a:prstGeom>
          <a:noFill/>
          <a:ln w="9525">
            <a:noFill/>
            <a:miter lim="800000"/>
            <a:headEnd/>
            <a:tailEnd/>
          </a:ln>
        </p:spPr>
      </p:pic>
      <p:pic>
        <p:nvPicPr>
          <p:cNvPr id="8" name="Picture 2" descr="http://www.regentsprep.org/regents/biology/units/heredity/shorthorn.jpg"/>
          <p:cNvPicPr>
            <a:picLocks noChangeAspect="1" noChangeArrowheads="1"/>
          </p:cNvPicPr>
          <p:nvPr/>
        </p:nvPicPr>
        <p:blipFill>
          <a:blip r:embed="rId3" cstate="print"/>
          <a:srcRect/>
          <a:stretch>
            <a:fillRect/>
          </a:stretch>
        </p:blipFill>
        <p:spPr bwMode="auto">
          <a:xfrm>
            <a:off x="3297238" y="1201738"/>
            <a:ext cx="2570162" cy="2286000"/>
          </a:xfrm>
          <a:prstGeom prst="rect">
            <a:avLst/>
          </a:prstGeom>
          <a:noFill/>
          <a:ln w="9525">
            <a:noFill/>
            <a:miter lim="800000"/>
            <a:headEnd/>
            <a:tailEnd/>
          </a:ln>
        </p:spPr>
      </p:pic>
      <p:pic>
        <p:nvPicPr>
          <p:cNvPr id="9" name="Picture 3" descr="http://www.regentsprep.org/regents/biology/units/heredity/santagertrudis.jpg"/>
          <p:cNvPicPr>
            <a:picLocks noChangeAspect="1" noChangeArrowheads="1"/>
          </p:cNvPicPr>
          <p:nvPr/>
        </p:nvPicPr>
        <p:blipFill>
          <a:blip r:embed="rId4" cstate="print"/>
          <a:srcRect/>
          <a:stretch>
            <a:fillRect/>
          </a:stretch>
        </p:blipFill>
        <p:spPr bwMode="auto">
          <a:xfrm>
            <a:off x="6378575" y="1201738"/>
            <a:ext cx="2613025" cy="2271712"/>
          </a:xfrm>
          <a:prstGeom prst="rect">
            <a:avLst/>
          </a:prstGeom>
          <a:noFill/>
          <a:ln w="9525">
            <a:noFill/>
            <a:miter lim="800000"/>
            <a:headEnd/>
            <a:tailEnd/>
          </a:ln>
        </p:spPr>
      </p:pic>
      <p:sp>
        <p:nvSpPr>
          <p:cNvPr id="30726" name="Rectangle 9"/>
          <p:cNvSpPr>
            <a:spLocks noChangeArrowheads="1"/>
          </p:cNvSpPr>
          <p:nvPr/>
        </p:nvSpPr>
        <p:spPr bwMode="auto">
          <a:xfrm>
            <a:off x="152400" y="3763963"/>
            <a:ext cx="2590800" cy="1552575"/>
          </a:xfrm>
          <a:prstGeom prst="rect">
            <a:avLst/>
          </a:prstGeom>
          <a:noFill/>
          <a:ln w="9525">
            <a:noFill/>
            <a:miter lim="800000"/>
            <a:headEnd/>
            <a:tailEnd/>
          </a:ln>
        </p:spPr>
        <p:txBody>
          <a:bodyPr>
            <a:spAutoFit/>
          </a:bodyPr>
          <a:lstStyle/>
          <a:p>
            <a:r>
              <a:rPr lang="en-US" sz="2400" b="1">
                <a:latin typeface="Bodoni" pitchFamily="18" charset="0"/>
              </a:rPr>
              <a:t>Brahman cattle:</a:t>
            </a:r>
            <a:r>
              <a:rPr lang="en-US" sz="2400">
                <a:latin typeface="Bodoni" pitchFamily="18" charset="0"/>
              </a:rPr>
              <a:t/>
            </a:r>
            <a:br>
              <a:rPr lang="en-US" sz="2400">
                <a:latin typeface="Bodoni" pitchFamily="18" charset="0"/>
              </a:rPr>
            </a:br>
            <a:r>
              <a:rPr lang="en-US" sz="2400">
                <a:latin typeface="Bodoni" pitchFamily="18" charset="0"/>
              </a:rPr>
              <a:t>Good resistance to heat, but poor beef.</a:t>
            </a:r>
          </a:p>
        </p:txBody>
      </p:sp>
      <p:sp>
        <p:nvSpPr>
          <p:cNvPr id="11" name="Rectangle 10"/>
          <p:cNvSpPr>
            <a:spLocks noChangeArrowheads="1"/>
          </p:cNvSpPr>
          <p:nvPr/>
        </p:nvSpPr>
        <p:spPr bwMode="auto">
          <a:xfrm>
            <a:off x="3048000" y="3763963"/>
            <a:ext cx="2971800" cy="1552575"/>
          </a:xfrm>
          <a:prstGeom prst="rect">
            <a:avLst/>
          </a:prstGeom>
          <a:noFill/>
          <a:ln w="9525">
            <a:noFill/>
            <a:miter lim="800000"/>
            <a:headEnd/>
            <a:tailEnd/>
          </a:ln>
        </p:spPr>
        <p:txBody>
          <a:bodyPr>
            <a:spAutoFit/>
          </a:bodyPr>
          <a:lstStyle/>
          <a:p>
            <a:r>
              <a:rPr lang="en-US" sz="2400" b="1">
                <a:latin typeface="Bodoni" pitchFamily="18" charset="0"/>
              </a:rPr>
              <a:t>English shorthorn cattle:</a:t>
            </a:r>
            <a:r>
              <a:rPr lang="en-US" sz="2400">
                <a:latin typeface="Bodoni" pitchFamily="18" charset="0"/>
              </a:rPr>
              <a:t> Good beef but poor heat resistance.</a:t>
            </a:r>
          </a:p>
        </p:txBody>
      </p:sp>
      <p:sp>
        <p:nvSpPr>
          <p:cNvPr id="12" name="Rectangle 11"/>
          <p:cNvSpPr>
            <a:spLocks noChangeArrowheads="1"/>
          </p:cNvSpPr>
          <p:nvPr/>
        </p:nvSpPr>
        <p:spPr bwMode="auto">
          <a:xfrm>
            <a:off x="6019800" y="3535363"/>
            <a:ext cx="3124200" cy="2282825"/>
          </a:xfrm>
          <a:prstGeom prst="rect">
            <a:avLst/>
          </a:prstGeom>
          <a:noFill/>
          <a:ln w="9525">
            <a:noFill/>
            <a:miter lim="800000"/>
            <a:headEnd/>
            <a:tailEnd/>
          </a:ln>
        </p:spPr>
        <p:txBody>
          <a:bodyPr>
            <a:spAutoFit/>
          </a:bodyPr>
          <a:lstStyle/>
          <a:p>
            <a:pPr algn="ctr"/>
            <a:r>
              <a:rPr lang="en-US" sz="2400" b="1">
                <a:latin typeface="Bodoni" pitchFamily="18" charset="0"/>
              </a:rPr>
              <a:t>Santa Gertrudis cattle</a:t>
            </a:r>
            <a:r>
              <a:rPr lang="en-US" sz="2400">
                <a:latin typeface="Bodoni" pitchFamily="18" charset="0"/>
              </a:rPr>
              <a:t> </a:t>
            </a:r>
          </a:p>
          <a:p>
            <a:pPr algn="ctr"/>
            <a:r>
              <a:rPr lang="en-US" sz="2400" i="1">
                <a:latin typeface="Bodoni" pitchFamily="18" charset="0"/>
              </a:rPr>
              <a:t>(</a:t>
            </a:r>
            <a:r>
              <a:rPr lang="en-US" sz="2400" b="1" i="1">
                <a:latin typeface="Bodoni" pitchFamily="18" charset="0"/>
              </a:rPr>
              <a:t>cross</a:t>
            </a:r>
            <a:r>
              <a:rPr lang="en-US" sz="2400" i="1">
                <a:latin typeface="Bodoni" pitchFamily="18" charset="0"/>
              </a:rPr>
              <a:t> of 2 breeds)</a:t>
            </a:r>
            <a:r>
              <a:rPr lang="en-US" sz="2400">
                <a:latin typeface="Bodoni" pitchFamily="18" charset="0"/>
              </a:rPr>
              <a:t> </a:t>
            </a:r>
          </a:p>
          <a:p>
            <a:endParaRPr lang="en-US" sz="2400">
              <a:latin typeface="Bodoni" pitchFamily="18" charset="0"/>
            </a:endParaRPr>
          </a:p>
          <a:p>
            <a:r>
              <a:rPr lang="en-US" sz="2400">
                <a:latin typeface="Bodoni" pitchFamily="18" charset="0"/>
              </a:rPr>
              <a:t>RESULT = good beef </a:t>
            </a:r>
            <a:r>
              <a:rPr lang="en-US" sz="2400" b="1" i="1">
                <a:latin typeface="Bodoni" pitchFamily="18" charset="0"/>
              </a:rPr>
              <a:t>and</a:t>
            </a:r>
            <a:r>
              <a:rPr lang="en-US" sz="2400">
                <a:latin typeface="Bodoni" pitchFamily="18" charset="0"/>
              </a:rPr>
              <a:t> resistant to heat!</a:t>
            </a:r>
          </a:p>
        </p:txBody>
      </p:sp>
      <p:sp>
        <p:nvSpPr>
          <p:cNvPr id="13" name="TextBox 8"/>
          <p:cNvSpPr txBox="1">
            <a:spLocks noChangeArrowheads="1"/>
          </p:cNvSpPr>
          <p:nvPr/>
        </p:nvSpPr>
        <p:spPr bwMode="auto">
          <a:xfrm>
            <a:off x="152400" y="5867400"/>
            <a:ext cx="8839200" cy="579438"/>
          </a:xfrm>
          <a:prstGeom prst="rect">
            <a:avLst/>
          </a:prstGeom>
          <a:noFill/>
          <a:ln w="9525">
            <a:noFill/>
            <a:miter lim="800000"/>
            <a:headEnd/>
            <a:tailEnd/>
          </a:ln>
        </p:spPr>
        <p:txBody>
          <a:bodyPr>
            <a:spAutoFit/>
          </a:bodyPr>
          <a:lstStyle/>
          <a:p>
            <a:r>
              <a:rPr lang="en-US" sz="3200" b="1" u="sng">
                <a:solidFill>
                  <a:srgbClr val="7030A0"/>
                </a:solidFill>
                <a:latin typeface="Bodoni" pitchFamily="18" charset="0"/>
              </a:rPr>
              <a:t>hot weather cow +  beefy cow =  supercow</a:t>
            </a:r>
          </a:p>
        </p:txBody>
      </p:sp>
      <p:pic>
        <p:nvPicPr>
          <p:cNvPr id="43018" name="Picture 10" descr="pencil2"/>
          <p:cNvPicPr>
            <a:picLocks noChangeAspect="1" noChangeArrowheads="1"/>
          </p:cNvPicPr>
          <p:nvPr/>
        </p:nvPicPr>
        <p:blipFill>
          <a:blip r:embed="rId5" cstate="print"/>
          <a:srcRect/>
          <a:stretch>
            <a:fillRect/>
          </a:stretch>
        </p:blipFill>
        <p:spPr bwMode="auto">
          <a:xfrm>
            <a:off x="8328025" y="5791200"/>
            <a:ext cx="838200" cy="83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0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28600" y="-152400"/>
            <a:ext cx="8686800" cy="1143000"/>
          </a:xfrm>
        </p:spPr>
        <p:txBody>
          <a:bodyPr/>
          <a:lstStyle/>
          <a:p>
            <a:pPr eaLnBrk="1" hangingPunct="1"/>
            <a:r>
              <a:rPr lang="en-US" smtClean="0">
                <a:latin typeface="Bodoni" pitchFamily="18" charset="0"/>
              </a:rPr>
              <a:t>Selective Breeding: Example C</a:t>
            </a:r>
          </a:p>
        </p:txBody>
      </p:sp>
      <p:sp>
        <p:nvSpPr>
          <p:cNvPr id="4" name="TextBox 8"/>
          <p:cNvSpPr txBox="1">
            <a:spLocks noChangeArrowheads="1"/>
          </p:cNvSpPr>
          <p:nvPr/>
        </p:nvSpPr>
        <p:spPr bwMode="auto">
          <a:xfrm>
            <a:off x="609600" y="5715000"/>
            <a:ext cx="8077200" cy="946150"/>
          </a:xfrm>
          <a:prstGeom prst="rect">
            <a:avLst/>
          </a:prstGeom>
          <a:noFill/>
          <a:ln w="9525">
            <a:noFill/>
            <a:miter lim="800000"/>
            <a:headEnd/>
            <a:tailEnd/>
          </a:ln>
        </p:spPr>
        <p:txBody>
          <a:bodyPr>
            <a:spAutoFit/>
          </a:bodyPr>
          <a:lstStyle/>
          <a:p>
            <a:r>
              <a:rPr lang="en-US" sz="2800" b="1">
                <a:solidFill>
                  <a:srgbClr val="7030A0"/>
                </a:solidFill>
                <a:latin typeface="Bodoni" pitchFamily="18" charset="0"/>
              </a:rPr>
              <a:t>Choosing only the best corn plants for seeds results in better crops over a long time.</a:t>
            </a:r>
          </a:p>
        </p:txBody>
      </p:sp>
      <p:pic>
        <p:nvPicPr>
          <p:cNvPr id="31748" name="Picture 3"/>
          <p:cNvPicPr>
            <a:picLocks noChangeAspect="1" noChangeArrowheads="1"/>
          </p:cNvPicPr>
          <p:nvPr/>
        </p:nvPicPr>
        <p:blipFill>
          <a:blip r:embed="rId2" cstate="print"/>
          <a:srcRect l="5286" t="5341" r="6609" b="5666"/>
          <a:stretch>
            <a:fillRect/>
          </a:stretch>
        </p:blipFill>
        <p:spPr bwMode="auto">
          <a:xfrm>
            <a:off x="990600" y="914400"/>
            <a:ext cx="4448175" cy="4448175"/>
          </a:xfrm>
          <a:prstGeom prst="rect">
            <a:avLst/>
          </a:prstGeom>
          <a:noFill/>
          <a:ln w="9525">
            <a:noFill/>
            <a:miter lim="800000"/>
            <a:headEnd/>
            <a:tailEnd/>
          </a:ln>
        </p:spPr>
      </p:pic>
      <p:sp>
        <p:nvSpPr>
          <p:cNvPr id="7" name="TextBox 6"/>
          <p:cNvSpPr txBox="1">
            <a:spLocks noChangeArrowheads="1"/>
          </p:cNvSpPr>
          <p:nvPr/>
        </p:nvSpPr>
        <p:spPr bwMode="auto">
          <a:xfrm>
            <a:off x="1143000" y="1676400"/>
            <a:ext cx="1524000" cy="862013"/>
          </a:xfrm>
          <a:prstGeom prst="rect">
            <a:avLst/>
          </a:prstGeom>
          <a:noFill/>
          <a:ln w="9525">
            <a:noFill/>
            <a:miter lim="800000"/>
            <a:headEnd/>
            <a:tailEnd/>
          </a:ln>
        </p:spPr>
        <p:txBody>
          <a:bodyPr>
            <a:spAutoFit/>
          </a:bodyPr>
          <a:lstStyle/>
          <a:p>
            <a:pPr algn="ctr"/>
            <a:r>
              <a:rPr lang="en-US">
                <a:solidFill>
                  <a:schemeClr val="bg2"/>
                </a:solidFill>
                <a:latin typeface="Calibri" pitchFamily="34" charset="0"/>
              </a:rPr>
              <a:t>Ancient corn from Peru</a:t>
            </a:r>
          </a:p>
          <a:p>
            <a:pPr algn="ctr"/>
            <a:r>
              <a:rPr lang="en-US" sz="1400">
                <a:solidFill>
                  <a:schemeClr val="bg2"/>
                </a:solidFill>
                <a:latin typeface="Calibri" pitchFamily="34" charset="0"/>
              </a:rPr>
              <a:t>(~4000 yrs old)</a:t>
            </a:r>
          </a:p>
        </p:txBody>
      </p:sp>
      <p:cxnSp>
        <p:nvCxnSpPr>
          <p:cNvPr id="9" name="Straight Arrow Connector 8"/>
          <p:cNvCxnSpPr>
            <a:stCxn id="7" idx="2"/>
          </p:cNvCxnSpPr>
          <p:nvPr/>
        </p:nvCxnSpPr>
        <p:spPr>
          <a:xfrm rot="5400000">
            <a:off x="1078706" y="3136107"/>
            <a:ext cx="1423987" cy="2286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1028" name="Picture 4"/>
          <p:cNvPicPr>
            <a:picLocks noChangeAspect="1" noChangeArrowheads="1"/>
          </p:cNvPicPr>
          <p:nvPr/>
        </p:nvPicPr>
        <p:blipFill>
          <a:blip r:embed="rId3" cstate="print"/>
          <a:srcRect l="24074" t="4321" r="24074" b="3085"/>
          <a:stretch>
            <a:fillRect/>
          </a:stretch>
        </p:blipFill>
        <p:spPr bwMode="auto">
          <a:xfrm>
            <a:off x="6400800" y="914400"/>
            <a:ext cx="1792288" cy="4800600"/>
          </a:xfrm>
          <a:prstGeom prst="rect">
            <a:avLst/>
          </a:prstGeom>
          <a:noFill/>
          <a:ln w="9525">
            <a:noFill/>
            <a:miter lim="800000"/>
            <a:headEnd/>
            <a:tailEnd/>
          </a:ln>
        </p:spPr>
      </p:pic>
      <p:pic>
        <p:nvPicPr>
          <p:cNvPr id="44040" name="Picture 10" descr="pencil2"/>
          <p:cNvPicPr>
            <a:picLocks noChangeAspect="1" noChangeArrowheads="1"/>
          </p:cNvPicPr>
          <p:nvPr/>
        </p:nvPicPr>
        <p:blipFill>
          <a:blip r:embed="rId4" cstate="print"/>
          <a:srcRect/>
          <a:stretch>
            <a:fillRect/>
          </a:stretch>
        </p:blipFill>
        <p:spPr bwMode="auto">
          <a:xfrm>
            <a:off x="8305800" y="5867400"/>
            <a:ext cx="838200" cy="838200"/>
          </a:xfrm>
          <a:prstGeom prst="rect">
            <a:avLst/>
          </a:prstGeom>
          <a:noFill/>
          <a:ln w="9525">
            <a:noFill/>
            <a:miter lim="800000"/>
            <a:headEnd/>
            <a:tailEnd/>
          </a:ln>
        </p:spPr>
      </p:pic>
      <p:pic>
        <p:nvPicPr>
          <p:cNvPr id="10" name="Picture 2"/>
          <p:cNvPicPr>
            <a:picLocks noChangeAspect="1" noChangeArrowheads="1"/>
          </p:cNvPicPr>
          <p:nvPr/>
        </p:nvPicPr>
        <p:blipFill>
          <a:blip r:embed="rId5" cstate="print"/>
          <a:srcRect/>
          <a:stretch>
            <a:fillRect/>
          </a:stretch>
        </p:blipFill>
        <p:spPr bwMode="auto">
          <a:xfrm>
            <a:off x="1309688" y="101600"/>
            <a:ext cx="6189662" cy="5743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0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609600"/>
          </a:xfrm>
        </p:spPr>
        <p:txBody>
          <a:bodyPr>
            <a:normAutofit/>
          </a:bodyPr>
          <a:lstStyle/>
          <a:p>
            <a:r>
              <a:rPr lang="en-US" sz="2400" dirty="0" smtClean="0"/>
              <a:t>Notes: Introduction to Biotechnology </a:t>
            </a:r>
            <a:endParaRPr lang="en-US" sz="2400" dirty="0"/>
          </a:p>
        </p:txBody>
      </p:sp>
      <p:graphicFrame>
        <p:nvGraphicFramePr>
          <p:cNvPr id="8" name="Content Placeholder 7"/>
          <p:cNvGraphicFramePr>
            <a:graphicFrameLocks noGrp="1"/>
          </p:cNvGraphicFramePr>
          <p:nvPr>
            <p:ph idx="1"/>
          </p:nvPr>
        </p:nvGraphicFramePr>
        <p:xfrm>
          <a:off x="0" y="533401"/>
          <a:ext cx="9144000" cy="3809999"/>
        </p:xfrm>
        <a:graphic>
          <a:graphicData uri="http://schemas.openxmlformats.org/drawingml/2006/table">
            <a:tbl>
              <a:tblPr firstRow="1" bandRow="1">
                <a:tableStyleId>{5C22544A-7EE6-4342-B048-85BDC9FD1C3A}</a:tableStyleId>
              </a:tblPr>
              <a:tblGrid>
                <a:gridCol w="2819400"/>
                <a:gridCol w="3276600"/>
                <a:gridCol w="3048000"/>
              </a:tblGrid>
              <a:tr h="372582">
                <a:tc>
                  <a:txBody>
                    <a:bodyPr/>
                    <a:lstStyle/>
                    <a:p>
                      <a:pPr marL="0" marR="0" algn="ctr">
                        <a:spcBef>
                          <a:spcPts val="0"/>
                        </a:spcBef>
                        <a:spcAft>
                          <a:spcPts val="0"/>
                        </a:spcAft>
                      </a:pPr>
                      <a:r>
                        <a:rPr lang="en-US" sz="1100" b="1" dirty="0">
                          <a:latin typeface="Arial"/>
                          <a:ea typeface="Times New Roman"/>
                        </a:rPr>
                        <a:t>Terms</a:t>
                      </a:r>
                      <a:endParaRPr lang="en-US" sz="1200" dirty="0">
                        <a:latin typeface="Times New Roman"/>
                        <a:ea typeface="Times New Roman"/>
                      </a:endParaRPr>
                    </a:p>
                  </a:txBody>
                  <a:tcPr marL="68580" marR="68580" marT="0" marB="0" anchor="ctr"/>
                </a:tc>
                <a:tc>
                  <a:txBody>
                    <a:bodyPr/>
                    <a:lstStyle/>
                    <a:p>
                      <a:pPr marL="0" marR="0" algn="ctr">
                        <a:spcBef>
                          <a:spcPts val="0"/>
                        </a:spcBef>
                        <a:spcAft>
                          <a:spcPts val="0"/>
                        </a:spcAft>
                      </a:pPr>
                      <a:r>
                        <a:rPr lang="en-US" sz="1100" b="1">
                          <a:latin typeface="Arial"/>
                          <a:ea typeface="Times New Roman"/>
                        </a:rPr>
                        <a:t>Definition</a:t>
                      </a:r>
                      <a:endParaRPr lang="en-US" sz="1200">
                        <a:latin typeface="Times New Roman"/>
                        <a:ea typeface="Times New Roman"/>
                      </a:endParaRPr>
                    </a:p>
                  </a:txBody>
                  <a:tcPr marL="68580" marR="68580" marT="0" marB="0" anchor="ctr"/>
                </a:tc>
                <a:tc>
                  <a:txBody>
                    <a:bodyPr/>
                    <a:lstStyle/>
                    <a:p>
                      <a:pPr marL="0" marR="0" algn="ctr">
                        <a:spcBef>
                          <a:spcPts val="0"/>
                        </a:spcBef>
                        <a:spcAft>
                          <a:spcPts val="0"/>
                        </a:spcAft>
                      </a:pPr>
                      <a:r>
                        <a:rPr lang="en-US" sz="1100" b="1" dirty="0">
                          <a:latin typeface="Arial"/>
                          <a:ea typeface="Times New Roman"/>
                        </a:rPr>
                        <a:t>Picture</a:t>
                      </a:r>
                      <a:endParaRPr lang="en-US" sz="1200" dirty="0">
                        <a:latin typeface="Times New Roman"/>
                        <a:ea typeface="Times New Roman"/>
                      </a:endParaRPr>
                    </a:p>
                  </a:txBody>
                  <a:tcPr marL="68580" marR="68580" marT="0" marB="0" anchor="ctr"/>
                </a:tc>
              </a:tr>
              <a:tr h="3437417">
                <a:tc>
                  <a:txBody>
                    <a:bodyPr/>
                    <a:lstStyle/>
                    <a:p>
                      <a:endParaRPr lang="en-US" dirty="0"/>
                    </a:p>
                  </a:txBody>
                  <a:tcPr/>
                </a:tc>
                <a:tc>
                  <a:txBody>
                    <a:bodyPr/>
                    <a:lstStyle/>
                    <a:p>
                      <a:pPr marL="0" marR="0" algn="l">
                        <a:spcBef>
                          <a:spcPts val="0"/>
                        </a:spcBef>
                        <a:spcAft>
                          <a:spcPts val="0"/>
                        </a:spcAft>
                      </a:pPr>
                      <a:r>
                        <a:rPr lang="en-US" sz="1600" b="1" dirty="0">
                          <a:latin typeface="Arial"/>
                          <a:ea typeface="Times New Roman"/>
                        </a:rPr>
                        <a:t>Inserting a working gene into individuals that have a non-working copy of the gene to try and treat or cure a disease</a:t>
                      </a:r>
                      <a:endParaRPr lang="en-US" sz="1600" dirty="0">
                        <a:latin typeface="Times New Roman"/>
                        <a:ea typeface="Times New Roman"/>
                      </a:endParaRPr>
                    </a:p>
                  </a:txBody>
                  <a:tcPr marL="68580" marR="68580" marT="0" marB="0" anchor="ctr"/>
                </a:tc>
                <a:tc>
                  <a:txBody>
                    <a:bodyPr/>
                    <a:lstStyle/>
                    <a:p>
                      <a:endParaRPr lang="en-US" dirty="0"/>
                    </a:p>
                  </a:txBody>
                  <a:tcPr marL="68580" marR="68580" marT="0" marB="0" anchor="ctr"/>
                </a:tc>
              </a:tr>
            </a:tbl>
          </a:graphicData>
        </a:graphic>
      </p:graphicFrame>
      <p:pic>
        <p:nvPicPr>
          <p:cNvPr id="1027" name="Picture 2" descr="gene therapy"/>
          <p:cNvPicPr>
            <a:picLocks noChangeAspect="1" noChangeArrowheads="1"/>
          </p:cNvPicPr>
          <p:nvPr/>
        </p:nvPicPr>
        <p:blipFill>
          <a:blip r:embed="rId2" cstate="print"/>
          <a:srcRect/>
          <a:stretch>
            <a:fillRect/>
          </a:stretch>
        </p:blipFill>
        <p:spPr bwMode="auto">
          <a:xfrm>
            <a:off x="6067096" y="1295400"/>
            <a:ext cx="3076904" cy="2667000"/>
          </a:xfrm>
          <a:prstGeom prst="rect">
            <a:avLst/>
          </a:prstGeom>
          <a:noFill/>
          <a:ln w="9525">
            <a:solidFill>
              <a:srgbClr val="000000"/>
            </a:solidFill>
            <a:miter lim="800000"/>
            <a:headEnd/>
            <a:tailEnd/>
          </a:ln>
        </p:spPr>
      </p:pic>
      <p:sp>
        <p:nvSpPr>
          <p:cNvPr id="15" name="TextBox 14"/>
          <p:cNvSpPr txBox="1"/>
          <p:nvPr/>
        </p:nvSpPr>
        <p:spPr>
          <a:xfrm>
            <a:off x="228600" y="2057400"/>
            <a:ext cx="2438400" cy="461665"/>
          </a:xfrm>
          <a:prstGeom prst="rect">
            <a:avLst/>
          </a:prstGeom>
          <a:noFill/>
        </p:spPr>
        <p:txBody>
          <a:bodyPr wrap="square" rtlCol="0">
            <a:spAutoFit/>
          </a:bodyPr>
          <a:lstStyle/>
          <a:p>
            <a:pPr algn="ctr"/>
            <a:r>
              <a:rPr lang="en-US" sz="2400" b="1" dirty="0" smtClean="0">
                <a:solidFill>
                  <a:srgbClr val="0070C0"/>
                </a:solidFill>
              </a:rPr>
              <a:t>Gene Therapy</a:t>
            </a:r>
            <a:endParaRPr lang="en-US"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609600"/>
          </a:xfrm>
        </p:spPr>
        <p:txBody>
          <a:bodyPr>
            <a:normAutofit/>
          </a:bodyPr>
          <a:lstStyle/>
          <a:p>
            <a:r>
              <a:rPr lang="en-US" sz="2400" dirty="0" smtClean="0"/>
              <a:t>Notes: Introduction to Biotechnology </a:t>
            </a:r>
            <a:endParaRPr lang="en-US" sz="2400" dirty="0"/>
          </a:p>
        </p:txBody>
      </p:sp>
      <p:graphicFrame>
        <p:nvGraphicFramePr>
          <p:cNvPr id="8" name="Content Placeholder 7"/>
          <p:cNvGraphicFramePr>
            <a:graphicFrameLocks noGrp="1"/>
          </p:cNvGraphicFramePr>
          <p:nvPr>
            <p:ph idx="1"/>
          </p:nvPr>
        </p:nvGraphicFramePr>
        <p:xfrm>
          <a:off x="457200" y="609599"/>
          <a:ext cx="8229600" cy="6040565"/>
        </p:xfrm>
        <a:graphic>
          <a:graphicData uri="http://schemas.openxmlformats.org/drawingml/2006/table">
            <a:tbl>
              <a:tblPr firstRow="1" bandRow="1">
                <a:tableStyleId>{5C22544A-7EE6-4342-B048-85BDC9FD1C3A}</a:tableStyleId>
              </a:tblPr>
              <a:tblGrid>
                <a:gridCol w="2743200"/>
                <a:gridCol w="2743200"/>
                <a:gridCol w="2743200"/>
              </a:tblGrid>
              <a:tr h="509630">
                <a:tc>
                  <a:txBody>
                    <a:bodyPr/>
                    <a:lstStyle/>
                    <a:p>
                      <a:pPr marL="0" marR="0" algn="ctr">
                        <a:spcBef>
                          <a:spcPts val="0"/>
                        </a:spcBef>
                        <a:spcAft>
                          <a:spcPts val="0"/>
                        </a:spcAft>
                      </a:pPr>
                      <a:r>
                        <a:rPr lang="en-US" sz="1100" b="1" dirty="0">
                          <a:latin typeface="Arial"/>
                          <a:ea typeface="Times New Roman"/>
                        </a:rPr>
                        <a:t>Terms</a:t>
                      </a:r>
                      <a:endParaRPr lang="en-US" sz="1200" dirty="0">
                        <a:latin typeface="Times New Roman"/>
                        <a:ea typeface="Times New Roman"/>
                      </a:endParaRPr>
                    </a:p>
                  </a:txBody>
                  <a:tcPr marL="68580" marR="68580" marT="0" marB="0" anchor="ctr"/>
                </a:tc>
                <a:tc>
                  <a:txBody>
                    <a:bodyPr/>
                    <a:lstStyle/>
                    <a:p>
                      <a:pPr marL="0" marR="0" algn="ctr">
                        <a:spcBef>
                          <a:spcPts val="0"/>
                        </a:spcBef>
                        <a:spcAft>
                          <a:spcPts val="0"/>
                        </a:spcAft>
                      </a:pPr>
                      <a:r>
                        <a:rPr lang="en-US" sz="1100" b="1">
                          <a:latin typeface="Arial"/>
                          <a:ea typeface="Times New Roman"/>
                        </a:rPr>
                        <a:t>Definition</a:t>
                      </a:r>
                      <a:endParaRPr lang="en-US" sz="1200">
                        <a:latin typeface="Times New Roman"/>
                        <a:ea typeface="Times New Roman"/>
                      </a:endParaRPr>
                    </a:p>
                  </a:txBody>
                  <a:tcPr marL="68580" marR="68580" marT="0" marB="0" anchor="ctr"/>
                </a:tc>
                <a:tc>
                  <a:txBody>
                    <a:bodyPr/>
                    <a:lstStyle/>
                    <a:p>
                      <a:pPr marL="0" marR="0" algn="ctr">
                        <a:spcBef>
                          <a:spcPts val="0"/>
                        </a:spcBef>
                        <a:spcAft>
                          <a:spcPts val="0"/>
                        </a:spcAft>
                      </a:pPr>
                      <a:r>
                        <a:rPr lang="en-US" sz="1100" b="1" dirty="0">
                          <a:latin typeface="Arial"/>
                          <a:ea typeface="Times New Roman"/>
                        </a:rPr>
                        <a:t>Picture</a:t>
                      </a:r>
                      <a:endParaRPr lang="en-US" sz="1200" dirty="0">
                        <a:latin typeface="Times New Roman"/>
                        <a:ea typeface="Times New Roman"/>
                      </a:endParaRPr>
                    </a:p>
                  </a:txBody>
                  <a:tcPr marL="68580" marR="68580" marT="0" marB="0" anchor="ctr"/>
                </a:tc>
              </a:tr>
              <a:tr h="2233571">
                <a:tc>
                  <a:txBody>
                    <a:bodyPr/>
                    <a:lstStyle/>
                    <a:p>
                      <a:endParaRPr lang="en-US" dirty="0"/>
                    </a:p>
                  </a:txBody>
                  <a:tcPr/>
                </a:tc>
                <a:tc>
                  <a:txBody>
                    <a:bodyPr/>
                    <a:lstStyle/>
                    <a:p>
                      <a:pPr marL="0" marR="0" algn="ctr">
                        <a:spcBef>
                          <a:spcPts val="0"/>
                        </a:spcBef>
                        <a:spcAft>
                          <a:spcPts val="0"/>
                        </a:spcAft>
                      </a:pPr>
                      <a:r>
                        <a:rPr kumimoji="0" lang="en-US" sz="1800" b="1" kern="1200" dirty="0" smtClean="0">
                          <a:solidFill>
                            <a:schemeClr val="dk1"/>
                          </a:solidFill>
                          <a:latin typeface="+mn-lt"/>
                          <a:ea typeface="+mn-ea"/>
                          <a:cs typeface="+mn-cs"/>
                        </a:rPr>
                        <a:t>Cells that are not differentiated and can become anything</a:t>
                      </a:r>
                      <a:endParaRPr lang="en-US" sz="1200" dirty="0">
                        <a:latin typeface="Times New Roman"/>
                        <a:ea typeface="Times New Roman"/>
                      </a:endParaRPr>
                    </a:p>
                  </a:txBody>
                  <a:tcPr marL="68580" marR="68580" marT="0" marB="0" anchor="ctr"/>
                </a:tc>
                <a:tc>
                  <a:txBody>
                    <a:bodyPr/>
                    <a:lstStyle/>
                    <a:p>
                      <a:endParaRPr lang="en-US" dirty="0"/>
                    </a:p>
                  </a:txBody>
                  <a:tcPr marL="68580" marR="68580" marT="0" marB="0" anchor="ctr"/>
                </a:tc>
              </a:tr>
              <a:tr h="3297364">
                <a:tc>
                  <a:txBody>
                    <a:bodyPr/>
                    <a:lstStyle/>
                    <a:p>
                      <a:endParaRPr lang="en-US" dirty="0"/>
                    </a:p>
                  </a:txBody>
                  <a:tcPr/>
                </a:tc>
                <a:tc>
                  <a:txBody>
                    <a:bodyPr/>
                    <a:lstStyle/>
                    <a:p>
                      <a:pPr marL="0" marR="0" algn="ctr">
                        <a:spcBef>
                          <a:spcPts val="0"/>
                        </a:spcBef>
                        <a:spcAft>
                          <a:spcPts val="0"/>
                        </a:spcAft>
                      </a:pPr>
                      <a:r>
                        <a:rPr kumimoji="0" lang="en-US" sz="1800" b="1" kern="1200" dirty="0" smtClean="0">
                          <a:solidFill>
                            <a:schemeClr val="dk1"/>
                          </a:solidFill>
                          <a:latin typeface="+mn-lt"/>
                          <a:ea typeface="+mn-ea"/>
                          <a:cs typeface="+mn-cs"/>
                        </a:rPr>
                        <a:t>Taking DNA from one organism and putting it into another organism so they exhibit the trait.</a:t>
                      </a:r>
                      <a:endParaRPr lang="en-US" sz="1200" dirty="0">
                        <a:latin typeface="Times New Roman"/>
                        <a:ea typeface="Times New Roman"/>
                      </a:endParaRPr>
                    </a:p>
                  </a:txBody>
                  <a:tcPr marL="68580" marR="68580" marT="0" marB="0" anchor="ctr"/>
                </a:tc>
                <a:tc>
                  <a:txBody>
                    <a:bodyPr/>
                    <a:lstStyle/>
                    <a:p>
                      <a:endParaRPr lang="en-US" dirty="0"/>
                    </a:p>
                  </a:txBody>
                  <a:tcPr marL="68580" marR="68580" marT="0" marB="0" anchor="ctr"/>
                </a:tc>
              </a:tr>
            </a:tbl>
          </a:graphicData>
        </a:graphic>
      </p:graphicFrame>
      <p:pic>
        <p:nvPicPr>
          <p:cNvPr id="2050" name="Picture 24"/>
          <p:cNvPicPr>
            <a:picLocks noChangeAspect="1" noChangeArrowheads="1"/>
          </p:cNvPicPr>
          <p:nvPr/>
        </p:nvPicPr>
        <p:blipFill>
          <a:blip r:embed="rId2" cstate="print"/>
          <a:srcRect/>
          <a:stretch>
            <a:fillRect/>
          </a:stretch>
        </p:blipFill>
        <p:spPr bwMode="auto">
          <a:xfrm>
            <a:off x="6056892" y="1219200"/>
            <a:ext cx="2553708" cy="1947863"/>
          </a:xfrm>
          <a:prstGeom prst="rect">
            <a:avLst/>
          </a:prstGeom>
          <a:noFill/>
          <a:ln w="9525">
            <a:noFill/>
            <a:miter lim="800000"/>
            <a:headEnd/>
            <a:tailEnd/>
          </a:ln>
        </p:spPr>
      </p:pic>
      <p:pic>
        <p:nvPicPr>
          <p:cNvPr id="2051" name="Picture 21"/>
          <p:cNvPicPr>
            <a:picLocks noChangeAspect="1" noChangeArrowheads="1"/>
          </p:cNvPicPr>
          <p:nvPr/>
        </p:nvPicPr>
        <p:blipFill>
          <a:blip r:embed="rId3" cstate="print"/>
          <a:srcRect/>
          <a:stretch>
            <a:fillRect/>
          </a:stretch>
        </p:blipFill>
        <p:spPr bwMode="auto">
          <a:xfrm>
            <a:off x="6172200" y="3429000"/>
            <a:ext cx="2347913" cy="3098800"/>
          </a:xfrm>
          <a:prstGeom prst="rect">
            <a:avLst/>
          </a:prstGeom>
          <a:noFill/>
          <a:ln w="9525">
            <a:noFill/>
            <a:miter lim="800000"/>
            <a:headEnd/>
            <a:tailEnd/>
          </a:ln>
        </p:spPr>
      </p:pic>
      <p:sp>
        <p:nvSpPr>
          <p:cNvPr id="6" name="TextBox 5"/>
          <p:cNvSpPr txBox="1"/>
          <p:nvPr/>
        </p:nvSpPr>
        <p:spPr>
          <a:xfrm>
            <a:off x="685800" y="1600200"/>
            <a:ext cx="2438400" cy="461665"/>
          </a:xfrm>
          <a:prstGeom prst="rect">
            <a:avLst/>
          </a:prstGeom>
          <a:noFill/>
        </p:spPr>
        <p:txBody>
          <a:bodyPr wrap="square" rtlCol="0">
            <a:spAutoFit/>
          </a:bodyPr>
          <a:lstStyle/>
          <a:p>
            <a:pPr algn="ctr"/>
            <a:r>
              <a:rPr lang="en-US" sz="2400" b="1" dirty="0" smtClean="0">
                <a:solidFill>
                  <a:srgbClr val="0070C0"/>
                </a:solidFill>
              </a:rPr>
              <a:t>Stem Cells</a:t>
            </a:r>
            <a:endParaRPr lang="en-US" sz="2400" b="1" dirty="0">
              <a:solidFill>
                <a:srgbClr val="0070C0"/>
              </a:solidFill>
            </a:endParaRPr>
          </a:p>
        </p:txBody>
      </p:sp>
      <p:sp>
        <p:nvSpPr>
          <p:cNvPr id="7" name="TextBox 6"/>
          <p:cNvSpPr txBox="1"/>
          <p:nvPr/>
        </p:nvSpPr>
        <p:spPr>
          <a:xfrm>
            <a:off x="609600" y="4419600"/>
            <a:ext cx="2438400" cy="830997"/>
          </a:xfrm>
          <a:prstGeom prst="rect">
            <a:avLst/>
          </a:prstGeom>
          <a:noFill/>
        </p:spPr>
        <p:txBody>
          <a:bodyPr wrap="square" rtlCol="0">
            <a:spAutoFit/>
          </a:bodyPr>
          <a:lstStyle/>
          <a:p>
            <a:pPr algn="ctr"/>
            <a:r>
              <a:rPr lang="en-US" sz="2400" b="1" dirty="0" smtClean="0">
                <a:solidFill>
                  <a:srgbClr val="0070C0"/>
                </a:solidFill>
              </a:rPr>
              <a:t>Genetic Transformation</a:t>
            </a:r>
            <a:endParaRPr lang="en-US"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609600"/>
          </a:xfrm>
        </p:spPr>
        <p:txBody>
          <a:bodyPr>
            <a:normAutofit/>
          </a:bodyPr>
          <a:lstStyle/>
          <a:p>
            <a:r>
              <a:rPr lang="en-US" sz="2400" dirty="0" smtClean="0"/>
              <a:t>Notes: Introduction to Biotechnology </a:t>
            </a:r>
            <a:endParaRPr lang="en-US" sz="2400" dirty="0"/>
          </a:p>
        </p:txBody>
      </p:sp>
      <p:graphicFrame>
        <p:nvGraphicFramePr>
          <p:cNvPr id="8" name="Content Placeholder 7"/>
          <p:cNvGraphicFramePr>
            <a:graphicFrameLocks noGrp="1"/>
          </p:cNvGraphicFramePr>
          <p:nvPr>
            <p:ph idx="1"/>
          </p:nvPr>
        </p:nvGraphicFramePr>
        <p:xfrm>
          <a:off x="457200" y="838199"/>
          <a:ext cx="8229600" cy="5927526"/>
        </p:xfrm>
        <a:graphic>
          <a:graphicData uri="http://schemas.openxmlformats.org/drawingml/2006/table">
            <a:tbl>
              <a:tblPr firstRow="1" bandRow="1">
                <a:tableStyleId>{5C22544A-7EE6-4342-B048-85BDC9FD1C3A}</a:tableStyleId>
              </a:tblPr>
              <a:tblGrid>
                <a:gridCol w="2743200"/>
                <a:gridCol w="2743200"/>
                <a:gridCol w="2743200"/>
              </a:tblGrid>
              <a:tr h="381001">
                <a:tc>
                  <a:txBody>
                    <a:bodyPr/>
                    <a:lstStyle/>
                    <a:p>
                      <a:pPr marL="0" marR="0" algn="ctr">
                        <a:spcBef>
                          <a:spcPts val="0"/>
                        </a:spcBef>
                        <a:spcAft>
                          <a:spcPts val="0"/>
                        </a:spcAft>
                      </a:pPr>
                      <a:r>
                        <a:rPr lang="en-US" sz="1100" b="1" dirty="0">
                          <a:latin typeface="Arial"/>
                          <a:ea typeface="Times New Roman"/>
                        </a:rPr>
                        <a:t>Terms</a:t>
                      </a:r>
                      <a:endParaRPr lang="en-US" sz="1200" dirty="0">
                        <a:latin typeface="Times New Roman"/>
                        <a:ea typeface="Times New Roman"/>
                      </a:endParaRPr>
                    </a:p>
                  </a:txBody>
                  <a:tcPr marL="68580" marR="68580" marT="0" marB="0" anchor="ctr"/>
                </a:tc>
                <a:tc>
                  <a:txBody>
                    <a:bodyPr/>
                    <a:lstStyle/>
                    <a:p>
                      <a:pPr marL="0" marR="0" algn="ctr">
                        <a:spcBef>
                          <a:spcPts val="0"/>
                        </a:spcBef>
                        <a:spcAft>
                          <a:spcPts val="0"/>
                        </a:spcAft>
                      </a:pPr>
                      <a:r>
                        <a:rPr lang="en-US" sz="1100" b="1">
                          <a:latin typeface="Arial"/>
                          <a:ea typeface="Times New Roman"/>
                        </a:rPr>
                        <a:t>Definition</a:t>
                      </a:r>
                      <a:endParaRPr lang="en-US" sz="1200">
                        <a:latin typeface="Times New Roman"/>
                        <a:ea typeface="Times New Roman"/>
                      </a:endParaRPr>
                    </a:p>
                  </a:txBody>
                  <a:tcPr marL="68580" marR="68580" marT="0" marB="0" anchor="ctr"/>
                </a:tc>
                <a:tc>
                  <a:txBody>
                    <a:bodyPr/>
                    <a:lstStyle/>
                    <a:p>
                      <a:pPr marL="0" marR="0" algn="ctr">
                        <a:spcBef>
                          <a:spcPts val="0"/>
                        </a:spcBef>
                        <a:spcAft>
                          <a:spcPts val="0"/>
                        </a:spcAft>
                      </a:pPr>
                      <a:r>
                        <a:rPr lang="en-US" sz="1100" b="1" dirty="0">
                          <a:latin typeface="Arial"/>
                          <a:ea typeface="Times New Roman"/>
                        </a:rPr>
                        <a:t>Picture</a:t>
                      </a:r>
                      <a:endParaRPr lang="en-US" sz="1200" dirty="0">
                        <a:latin typeface="Times New Roman"/>
                        <a:ea typeface="Times New Roman"/>
                      </a:endParaRPr>
                    </a:p>
                  </a:txBody>
                  <a:tcPr marL="68580" marR="68580" marT="0" marB="0" anchor="ctr"/>
                </a:tc>
              </a:tr>
              <a:tr h="3081403">
                <a:tc>
                  <a:txBody>
                    <a:bodyPr/>
                    <a:lstStyle/>
                    <a:p>
                      <a:endParaRPr lang="en-US"/>
                    </a:p>
                  </a:txBody>
                  <a:tcPr/>
                </a:tc>
                <a:tc>
                  <a:txBody>
                    <a:bodyPr/>
                    <a:lstStyle/>
                    <a:p>
                      <a:pPr marL="0" marR="0" algn="ctr">
                        <a:spcBef>
                          <a:spcPts val="0"/>
                        </a:spcBef>
                        <a:spcAft>
                          <a:spcPts val="0"/>
                        </a:spcAft>
                      </a:pPr>
                      <a:r>
                        <a:rPr kumimoji="0" lang="en-US" sz="1800" b="1" kern="1200" dirty="0" smtClean="0">
                          <a:solidFill>
                            <a:schemeClr val="dk1"/>
                          </a:solidFill>
                          <a:latin typeface="+mn-lt"/>
                          <a:ea typeface="+mn-ea"/>
                          <a:cs typeface="+mn-cs"/>
                        </a:rPr>
                        <a:t>An organism with DNA from another organism.</a:t>
                      </a:r>
                      <a:endParaRPr lang="en-US" sz="1200" dirty="0">
                        <a:latin typeface="Times New Roman"/>
                        <a:ea typeface="Times New Roman"/>
                      </a:endParaRPr>
                    </a:p>
                  </a:txBody>
                  <a:tcPr marL="68580" marR="68580" marT="0" marB="0" anchor="ctr"/>
                </a:tc>
                <a:tc>
                  <a:txBody>
                    <a:bodyPr/>
                    <a:lstStyle/>
                    <a:p>
                      <a:endParaRPr lang="en-US" dirty="0"/>
                    </a:p>
                  </a:txBody>
                  <a:tcPr marL="68580" marR="68580" marT="0" marB="0" anchor="ctr"/>
                </a:tc>
              </a:tr>
              <a:tr h="2465122">
                <a:tc>
                  <a:txBody>
                    <a:bodyPr/>
                    <a:lstStyle/>
                    <a:p>
                      <a:endParaRPr lang="en-US" dirty="0"/>
                    </a:p>
                  </a:txBody>
                  <a:tcPr/>
                </a:tc>
                <a:tc>
                  <a:txBody>
                    <a:bodyPr/>
                    <a:lstStyle/>
                    <a:p>
                      <a:pPr marL="0" marR="0" algn="ctr">
                        <a:spcBef>
                          <a:spcPts val="0"/>
                        </a:spcBef>
                        <a:spcAft>
                          <a:spcPts val="0"/>
                        </a:spcAft>
                      </a:pPr>
                      <a:r>
                        <a:rPr kumimoji="0" lang="en-US" sz="1800" b="1" kern="1200" dirty="0" smtClean="0">
                          <a:solidFill>
                            <a:schemeClr val="dk1"/>
                          </a:solidFill>
                          <a:latin typeface="+mn-lt"/>
                          <a:ea typeface="+mn-ea"/>
                          <a:cs typeface="+mn-cs"/>
                        </a:rPr>
                        <a:t>Shows a pattern of DNA that can be used to identify an individual.</a:t>
                      </a:r>
                      <a:endParaRPr lang="en-US" sz="1200" dirty="0">
                        <a:latin typeface="Times New Roman"/>
                        <a:ea typeface="Times New Roman"/>
                      </a:endParaRPr>
                    </a:p>
                  </a:txBody>
                  <a:tcPr marL="68580" marR="68580" marT="0" marB="0" anchor="ctr"/>
                </a:tc>
                <a:tc>
                  <a:txBody>
                    <a:bodyPr/>
                    <a:lstStyle/>
                    <a:p>
                      <a:endParaRPr lang="en-US" dirty="0"/>
                    </a:p>
                  </a:txBody>
                  <a:tcPr marL="68580" marR="68580" marT="0" marB="0" anchor="ctr"/>
                </a:tc>
              </a:tr>
            </a:tbl>
          </a:graphicData>
        </a:graphic>
      </p:graphicFrame>
      <p:pic>
        <p:nvPicPr>
          <p:cNvPr id="3074" name="Picture 21"/>
          <p:cNvPicPr>
            <a:picLocks noChangeAspect="1" noChangeArrowheads="1"/>
          </p:cNvPicPr>
          <p:nvPr/>
        </p:nvPicPr>
        <p:blipFill>
          <a:blip r:embed="rId2" cstate="print"/>
          <a:srcRect t="52534"/>
          <a:stretch>
            <a:fillRect/>
          </a:stretch>
        </p:blipFill>
        <p:spPr bwMode="auto">
          <a:xfrm>
            <a:off x="6019800" y="1371600"/>
            <a:ext cx="2590800" cy="1621144"/>
          </a:xfrm>
          <a:prstGeom prst="rect">
            <a:avLst/>
          </a:prstGeom>
          <a:noFill/>
          <a:ln w="9525">
            <a:noFill/>
            <a:miter lim="800000"/>
            <a:headEnd/>
            <a:tailEnd/>
          </a:ln>
        </p:spPr>
      </p:pic>
      <p:pic>
        <p:nvPicPr>
          <p:cNvPr id="3075" name="Picture 2" descr="dna fingerprint.gif"/>
          <p:cNvPicPr>
            <a:picLocks noChangeAspect="1" noChangeArrowheads="1"/>
          </p:cNvPicPr>
          <p:nvPr/>
        </p:nvPicPr>
        <p:blipFill>
          <a:blip r:embed="rId3" cstate="print"/>
          <a:srcRect/>
          <a:stretch>
            <a:fillRect/>
          </a:stretch>
        </p:blipFill>
        <p:spPr bwMode="auto">
          <a:xfrm>
            <a:off x="6324600" y="4419600"/>
            <a:ext cx="1905000" cy="1924690"/>
          </a:xfrm>
          <a:prstGeom prst="rect">
            <a:avLst/>
          </a:prstGeom>
          <a:noFill/>
          <a:ln w="9525">
            <a:noFill/>
            <a:miter lim="800000"/>
            <a:headEnd/>
            <a:tailEnd/>
          </a:ln>
        </p:spPr>
      </p:pic>
      <p:sp>
        <p:nvSpPr>
          <p:cNvPr id="6" name="TextBox 5"/>
          <p:cNvSpPr txBox="1"/>
          <p:nvPr/>
        </p:nvSpPr>
        <p:spPr>
          <a:xfrm>
            <a:off x="381000" y="1371600"/>
            <a:ext cx="2819400" cy="2800767"/>
          </a:xfrm>
          <a:prstGeom prst="rect">
            <a:avLst/>
          </a:prstGeom>
          <a:noFill/>
        </p:spPr>
        <p:txBody>
          <a:bodyPr wrap="square" rtlCol="0">
            <a:spAutoFit/>
          </a:bodyPr>
          <a:lstStyle/>
          <a:p>
            <a:pPr algn="ctr"/>
            <a:r>
              <a:rPr lang="en-US" sz="2200" b="1" dirty="0" smtClean="0">
                <a:solidFill>
                  <a:srgbClr val="0070C0"/>
                </a:solidFill>
              </a:rPr>
              <a:t>Transgenic organism</a:t>
            </a:r>
          </a:p>
          <a:p>
            <a:pPr algn="ctr"/>
            <a:endParaRPr lang="en-US" sz="2200" b="1" dirty="0" smtClean="0">
              <a:solidFill>
                <a:srgbClr val="0070C0"/>
              </a:solidFill>
            </a:endParaRPr>
          </a:p>
          <a:p>
            <a:pPr algn="ctr"/>
            <a:r>
              <a:rPr lang="en-US" sz="2200" b="1" dirty="0" smtClean="0">
                <a:solidFill>
                  <a:srgbClr val="0070C0"/>
                </a:solidFill>
              </a:rPr>
              <a:t> or </a:t>
            </a:r>
          </a:p>
          <a:p>
            <a:pPr algn="ctr"/>
            <a:endParaRPr lang="en-US" sz="2200" b="1" dirty="0">
              <a:solidFill>
                <a:srgbClr val="0070C0"/>
              </a:solidFill>
            </a:endParaRPr>
          </a:p>
          <a:p>
            <a:pPr algn="ctr"/>
            <a:r>
              <a:rPr lang="en-US" sz="2200" b="1" dirty="0" smtClean="0">
                <a:solidFill>
                  <a:srgbClr val="0070C0"/>
                </a:solidFill>
              </a:rPr>
              <a:t>Genetically Modified Organism (GMO)</a:t>
            </a:r>
            <a:endParaRPr lang="en-US" sz="2200" b="1" dirty="0">
              <a:solidFill>
                <a:srgbClr val="0070C0"/>
              </a:solidFill>
            </a:endParaRPr>
          </a:p>
        </p:txBody>
      </p:sp>
      <p:sp>
        <p:nvSpPr>
          <p:cNvPr id="7" name="TextBox 6"/>
          <p:cNvSpPr txBox="1"/>
          <p:nvPr/>
        </p:nvSpPr>
        <p:spPr>
          <a:xfrm>
            <a:off x="609600" y="4876800"/>
            <a:ext cx="2438400" cy="830997"/>
          </a:xfrm>
          <a:prstGeom prst="rect">
            <a:avLst/>
          </a:prstGeom>
          <a:noFill/>
        </p:spPr>
        <p:txBody>
          <a:bodyPr wrap="square" rtlCol="0">
            <a:spAutoFit/>
          </a:bodyPr>
          <a:lstStyle/>
          <a:p>
            <a:pPr algn="ctr"/>
            <a:r>
              <a:rPr lang="en-US" sz="2400" b="1" dirty="0" smtClean="0">
                <a:solidFill>
                  <a:srgbClr val="0070C0"/>
                </a:solidFill>
              </a:rPr>
              <a:t>DNA Fingerprint</a:t>
            </a:r>
            <a:endParaRPr lang="en-US"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609600"/>
          </a:xfrm>
        </p:spPr>
        <p:txBody>
          <a:bodyPr>
            <a:normAutofit/>
          </a:bodyPr>
          <a:lstStyle/>
          <a:p>
            <a:r>
              <a:rPr lang="en-US" sz="2400" dirty="0" smtClean="0"/>
              <a:t>Notes: Introduction to Biotechnology </a:t>
            </a:r>
            <a:endParaRPr lang="en-US" sz="2400" dirty="0"/>
          </a:p>
        </p:txBody>
      </p:sp>
      <p:graphicFrame>
        <p:nvGraphicFramePr>
          <p:cNvPr id="8" name="Content Placeholder 7"/>
          <p:cNvGraphicFramePr>
            <a:graphicFrameLocks noGrp="1"/>
          </p:cNvGraphicFramePr>
          <p:nvPr>
            <p:ph idx="1"/>
          </p:nvPr>
        </p:nvGraphicFramePr>
        <p:xfrm>
          <a:off x="0" y="838199"/>
          <a:ext cx="9144000" cy="3462404"/>
        </p:xfrm>
        <a:graphic>
          <a:graphicData uri="http://schemas.openxmlformats.org/drawingml/2006/table">
            <a:tbl>
              <a:tblPr firstRow="1" bandRow="1">
                <a:tableStyleId>{5C22544A-7EE6-4342-B048-85BDC9FD1C3A}</a:tableStyleId>
              </a:tblPr>
              <a:tblGrid>
                <a:gridCol w="2005263"/>
                <a:gridCol w="3244071"/>
                <a:gridCol w="3894666"/>
              </a:tblGrid>
              <a:tr h="381001">
                <a:tc>
                  <a:txBody>
                    <a:bodyPr/>
                    <a:lstStyle/>
                    <a:p>
                      <a:pPr marL="0" marR="0" algn="ctr">
                        <a:spcBef>
                          <a:spcPts val="0"/>
                        </a:spcBef>
                        <a:spcAft>
                          <a:spcPts val="0"/>
                        </a:spcAft>
                      </a:pPr>
                      <a:r>
                        <a:rPr lang="en-US" sz="1100" b="1" dirty="0">
                          <a:latin typeface="Arial"/>
                          <a:ea typeface="Times New Roman"/>
                        </a:rPr>
                        <a:t>Terms</a:t>
                      </a:r>
                      <a:endParaRPr lang="en-US" sz="1200" dirty="0">
                        <a:latin typeface="Times New Roman"/>
                        <a:ea typeface="Times New Roman"/>
                      </a:endParaRPr>
                    </a:p>
                  </a:txBody>
                  <a:tcPr marL="68580" marR="68580" marT="0" marB="0" anchor="ctr"/>
                </a:tc>
                <a:tc>
                  <a:txBody>
                    <a:bodyPr/>
                    <a:lstStyle/>
                    <a:p>
                      <a:pPr marL="0" marR="0" algn="ctr">
                        <a:spcBef>
                          <a:spcPts val="0"/>
                        </a:spcBef>
                        <a:spcAft>
                          <a:spcPts val="0"/>
                        </a:spcAft>
                      </a:pPr>
                      <a:r>
                        <a:rPr lang="en-US" sz="1100" b="1">
                          <a:latin typeface="Arial"/>
                          <a:ea typeface="Times New Roman"/>
                        </a:rPr>
                        <a:t>Definition</a:t>
                      </a:r>
                      <a:endParaRPr lang="en-US" sz="1200">
                        <a:latin typeface="Times New Roman"/>
                        <a:ea typeface="Times New Roman"/>
                      </a:endParaRPr>
                    </a:p>
                  </a:txBody>
                  <a:tcPr marL="68580" marR="68580" marT="0" marB="0" anchor="ctr"/>
                </a:tc>
                <a:tc>
                  <a:txBody>
                    <a:bodyPr/>
                    <a:lstStyle/>
                    <a:p>
                      <a:pPr marL="0" marR="0" algn="ctr">
                        <a:spcBef>
                          <a:spcPts val="0"/>
                        </a:spcBef>
                        <a:spcAft>
                          <a:spcPts val="0"/>
                        </a:spcAft>
                      </a:pPr>
                      <a:r>
                        <a:rPr lang="en-US" sz="1100" b="1" dirty="0">
                          <a:latin typeface="Arial"/>
                          <a:ea typeface="Times New Roman"/>
                        </a:rPr>
                        <a:t>Picture</a:t>
                      </a:r>
                      <a:endParaRPr lang="en-US" sz="1200" dirty="0">
                        <a:latin typeface="Times New Roman"/>
                        <a:ea typeface="Times New Roman"/>
                      </a:endParaRPr>
                    </a:p>
                  </a:txBody>
                  <a:tcPr marL="68580" marR="68580" marT="0" marB="0" anchor="ctr"/>
                </a:tc>
              </a:tr>
              <a:tr h="3081403">
                <a:tc>
                  <a:txBody>
                    <a:bodyPr/>
                    <a:lstStyle/>
                    <a:p>
                      <a:endParaRPr lang="en-US" dirty="0"/>
                    </a:p>
                  </a:txBody>
                  <a:tcPr/>
                </a:tc>
                <a:tc>
                  <a:txBody>
                    <a:bodyPr/>
                    <a:lstStyle/>
                    <a:p>
                      <a:pPr marL="0" marR="0" algn="ctr">
                        <a:spcBef>
                          <a:spcPts val="0"/>
                        </a:spcBef>
                        <a:spcAft>
                          <a:spcPts val="0"/>
                        </a:spcAft>
                      </a:pPr>
                      <a:r>
                        <a:rPr kumimoji="0" lang="en-US" sz="1800" b="1" kern="1200" dirty="0" smtClean="0">
                          <a:solidFill>
                            <a:schemeClr val="dk1"/>
                          </a:solidFill>
                          <a:latin typeface="+mn-lt"/>
                          <a:ea typeface="+mn-ea"/>
                          <a:cs typeface="+mn-cs"/>
                        </a:rPr>
                        <a:t>Making an identical copy of an organism.</a:t>
                      </a:r>
                      <a:endParaRPr lang="en-US" sz="1200" dirty="0">
                        <a:latin typeface="Times New Roman"/>
                        <a:ea typeface="Times New Roman"/>
                      </a:endParaRPr>
                    </a:p>
                  </a:txBody>
                  <a:tcPr marL="68580" marR="68580" marT="0" marB="0" anchor="ctr"/>
                </a:tc>
                <a:tc>
                  <a:txBody>
                    <a:bodyPr/>
                    <a:lstStyle/>
                    <a:p>
                      <a:endParaRPr lang="en-US" dirty="0"/>
                    </a:p>
                  </a:txBody>
                  <a:tcPr marL="68580" marR="68580" marT="0" marB="0" anchor="ctr"/>
                </a:tc>
              </a:tr>
            </a:tbl>
          </a:graphicData>
        </a:graphic>
      </p:graphicFrame>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097" name="Object 1"/>
          <p:cNvGraphicFramePr>
            <a:graphicFrameLocks noChangeAspect="1"/>
          </p:cNvGraphicFramePr>
          <p:nvPr/>
        </p:nvGraphicFramePr>
        <p:xfrm>
          <a:off x="5334000" y="1981200"/>
          <a:ext cx="3752850" cy="1552575"/>
        </p:xfrm>
        <a:graphic>
          <a:graphicData uri="http://schemas.openxmlformats.org/presentationml/2006/ole">
            <mc:AlternateContent xmlns:mc="http://schemas.openxmlformats.org/markup-compatibility/2006">
              <mc:Choice xmlns:v="urn:schemas-microsoft-com:vml" Requires="v">
                <p:oleObj spid="_x0000_s4104" name="Bitmap Image" r:id="rId3" imgW="4544059" imgH="1886213" progId="PBrush">
                  <p:embed/>
                </p:oleObj>
              </mc:Choice>
              <mc:Fallback>
                <p:oleObj name="Bitmap Image" r:id="rId3" imgW="4544059" imgH="1886213" progId="PBrush">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981200"/>
                        <a:ext cx="3752850" cy="1552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228600" y="4724400"/>
            <a:ext cx="8458200" cy="369332"/>
          </a:xfrm>
          <a:prstGeom prst="rect">
            <a:avLst/>
          </a:prstGeom>
          <a:noFill/>
        </p:spPr>
        <p:txBody>
          <a:bodyPr wrap="square" rtlCol="0">
            <a:spAutoFit/>
          </a:bodyPr>
          <a:lstStyle/>
          <a:p>
            <a:r>
              <a:rPr lang="en-US" b="1" dirty="0"/>
              <a:t>So what is biotechnology based on what you learned today?</a:t>
            </a:r>
            <a:endParaRPr lang="en-US" dirty="0"/>
          </a:p>
        </p:txBody>
      </p:sp>
      <p:sp>
        <p:nvSpPr>
          <p:cNvPr id="10" name="TextBox 9"/>
          <p:cNvSpPr txBox="1"/>
          <p:nvPr/>
        </p:nvSpPr>
        <p:spPr>
          <a:xfrm>
            <a:off x="0" y="2133600"/>
            <a:ext cx="1905000" cy="461665"/>
          </a:xfrm>
          <a:prstGeom prst="rect">
            <a:avLst/>
          </a:prstGeom>
          <a:noFill/>
        </p:spPr>
        <p:txBody>
          <a:bodyPr wrap="square" rtlCol="0">
            <a:spAutoFit/>
          </a:bodyPr>
          <a:lstStyle/>
          <a:p>
            <a:pPr algn="ctr"/>
            <a:r>
              <a:rPr lang="en-US" sz="2400" b="1" dirty="0" smtClean="0">
                <a:solidFill>
                  <a:srgbClr val="0070C0"/>
                </a:solidFill>
              </a:rPr>
              <a:t>Cloning</a:t>
            </a:r>
            <a:endParaRPr lang="en-US" sz="2400" b="1" dirty="0">
              <a:solidFill>
                <a:srgbClr val="0070C0"/>
              </a:solidFill>
            </a:endParaRPr>
          </a:p>
        </p:txBody>
      </p:sp>
      <p:sp>
        <p:nvSpPr>
          <p:cNvPr id="11" name="TextBox 10"/>
          <p:cNvSpPr txBox="1"/>
          <p:nvPr/>
        </p:nvSpPr>
        <p:spPr>
          <a:xfrm>
            <a:off x="228600" y="5257800"/>
            <a:ext cx="8763000" cy="830997"/>
          </a:xfrm>
          <a:prstGeom prst="rect">
            <a:avLst/>
          </a:prstGeom>
          <a:noFill/>
        </p:spPr>
        <p:txBody>
          <a:bodyPr wrap="square" rtlCol="0">
            <a:spAutoFit/>
          </a:bodyPr>
          <a:lstStyle/>
          <a:p>
            <a:pPr algn="ctr"/>
            <a:r>
              <a:rPr lang="en-US" sz="2400" b="1" dirty="0">
                <a:solidFill>
                  <a:schemeClr val="accent1">
                    <a:lumMod val="60000"/>
                    <a:lumOff val="40000"/>
                  </a:schemeClr>
                </a:solidFill>
              </a:rPr>
              <a:t>Using organisms and DNA to produce products, treat diseases and identify people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492</TotalTime>
  <Words>1840</Words>
  <Application>Microsoft Office PowerPoint</Application>
  <PresentationFormat>On-screen Show (4:3)</PresentationFormat>
  <Paragraphs>283</Paragraphs>
  <Slides>37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Apex</vt:lpstr>
      <vt:lpstr>Bitmap Image</vt:lpstr>
      <vt:lpstr>Packet 8 – Biotechnology</vt:lpstr>
      <vt:lpstr>Notes: Introduction to Biotechnology </vt:lpstr>
      <vt:lpstr>Selective Breeding Example A</vt:lpstr>
      <vt:lpstr>Selective Breeding Example B</vt:lpstr>
      <vt:lpstr>Selective Breeding: Example C</vt:lpstr>
      <vt:lpstr>Notes: Introduction to Biotechnology </vt:lpstr>
      <vt:lpstr>Notes: Introduction to Biotechnology </vt:lpstr>
      <vt:lpstr>Notes: Introduction to Biotechnology </vt:lpstr>
      <vt:lpstr>Notes: Introduction to Biotechnology </vt:lpstr>
      <vt:lpstr> Notes: Genetic Transformation </vt:lpstr>
      <vt:lpstr> Notes: Genetic Transformation </vt:lpstr>
      <vt:lpstr>Genetic Transformation Vocab</vt:lpstr>
      <vt:lpstr>Transgenic Organisms in Agriculture</vt:lpstr>
      <vt:lpstr>Genetic Engineering Example B:</vt:lpstr>
      <vt:lpstr>Genetic Engineering Example C:</vt:lpstr>
      <vt:lpstr>Genetic Engineering Example D:</vt:lpstr>
      <vt:lpstr>PowerPoint Presentation</vt:lpstr>
      <vt:lpstr>Genetic Engineering of insect-         resistant corn</vt:lpstr>
      <vt:lpstr>Genetic Engineering Example B:</vt:lpstr>
      <vt:lpstr>Transgenic Organisms in Industry &amp; Medicine</vt:lpstr>
      <vt:lpstr>Advantages  of Genetic Engineering</vt:lpstr>
      <vt:lpstr>Problems with Genetic Transformation</vt:lpstr>
      <vt:lpstr>Notes: DNA Fingerprinting </vt:lpstr>
      <vt:lpstr>Notes: DNA Fingerprinting </vt:lpstr>
      <vt:lpstr>Notes: DNA Fingerprinting </vt:lpstr>
      <vt:lpstr>Notes: DNA Fingerprinting </vt:lpstr>
      <vt:lpstr>Gel Electrophoresis</vt:lpstr>
      <vt:lpstr>PowerPoint Presentation</vt:lpstr>
      <vt:lpstr>Reasons for DNA fingerprinting</vt:lpstr>
      <vt:lpstr>Analyzing a DNA fingerprint</vt:lpstr>
      <vt:lpstr>3 Types of Stem Cells</vt:lpstr>
      <vt:lpstr>Notes: Stem Cells</vt:lpstr>
      <vt:lpstr>Notes: Gene Therapy</vt:lpstr>
      <vt:lpstr>GENE THERAPY - SCID</vt:lpstr>
      <vt:lpstr>GENE THERAPY – CYSTIC FIBROSIS</vt:lpstr>
      <vt:lpstr>Notes:  Cloning</vt:lpstr>
      <vt:lpstr>Notes:  Cloning</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Packet 10 – Biotechnology</dc:title>
  <dc:creator>Kenan</dc:creator>
  <cp:lastModifiedBy>smorey</cp:lastModifiedBy>
  <cp:revision>37</cp:revision>
  <dcterms:created xsi:type="dcterms:W3CDTF">2012-11-18T19:27:11Z</dcterms:created>
  <dcterms:modified xsi:type="dcterms:W3CDTF">2014-11-14T16:35:01Z</dcterms:modified>
</cp:coreProperties>
</file>