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60" r:id="rId5"/>
    <p:sldId id="261" r:id="rId6"/>
    <p:sldId id="262" r:id="rId7"/>
    <p:sldId id="265" r:id="rId8"/>
    <p:sldId id="286" r:id="rId9"/>
    <p:sldId id="263" r:id="rId10"/>
    <p:sldId id="264" r:id="rId11"/>
    <p:sldId id="268" r:id="rId12"/>
    <p:sldId id="287" r:id="rId13"/>
    <p:sldId id="267" r:id="rId14"/>
    <p:sldId id="271" r:id="rId15"/>
    <p:sldId id="288" r:id="rId16"/>
    <p:sldId id="269" r:id="rId17"/>
    <p:sldId id="270" r:id="rId18"/>
    <p:sldId id="275" r:id="rId19"/>
    <p:sldId id="289" r:id="rId20"/>
    <p:sldId id="276" r:id="rId21"/>
    <p:sldId id="277" r:id="rId22"/>
    <p:sldId id="278" r:id="rId23"/>
    <p:sldId id="279" r:id="rId24"/>
    <p:sldId id="284"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212"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3A5A1F-97BC-4478-A20C-43D411014477}" type="datetimeFigureOut">
              <a:rPr lang="en-US" smtClean="0"/>
              <a:pPr/>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A0C1FE-9A7E-482A-90F3-4344348E9F2A}" type="slidenum">
              <a:rPr lang="en-US" smtClean="0"/>
              <a:pPr/>
              <a:t>‹#›</a:t>
            </a:fld>
            <a:endParaRPr lang="en-US"/>
          </a:p>
        </p:txBody>
      </p:sp>
    </p:spTree>
    <p:extLst>
      <p:ext uri="{BB962C8B-B14F-4D97-AF65-F5344CB8AC3E}">
        <p14:creationId xmlns:p14="http://schemas.microsoft.com/office/powerpoint/2010/main" val="27149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A0C1FE-9A7E-482A-90F3-4344348E9F2A}"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E90B6A-175F-49D9-8FFB-91A70F8F1293}"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B8AF-BFD2-4C13-B505-A4513F0223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E90B6A-175F-49D9-8FFB-91A70F8F1293}"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B8AF-BFD2-4C13-B505-A4513F0223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E90B6A-175F-49D9-8FFB-91A70F8F1293}"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B8AF-BFD2-4C13-B505-A4513F0223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E90B6A-175F-49D9-8FFB-91A70F8F1293}"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B8AF-BFD2-4C13-B505-A4513F0223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E90B6A-175F-49D9-8FFB-91A70F8F1293}"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B8AF-BFD2-4C13-B505-A4513F0223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E90B6A-175F-49D9-8FFB-91A70F8F1293}"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EB8AF-BFD2-4C13-B505-A4513F0223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E90B6A-175F-49D9-8FFB-91A70F8F1293}" type="datetimeFigureOut">
              <a:rPr lang="en-US" smtClean="0"/>
              <a:pPr/>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EB8AF-BFD2-4C13-B505-A4513F0223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E90B6A-175F-49D9-8FFB-91A70F8F1293}"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EB8AF-BFD2-4C13-B505-A4513F0223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90B6A-175F-49D9-8FFB-91A70F8F1293}" type="datetimeFigureOut">
              <a:rPr lang="en-US" smtClean="0"/>
              <a:pPr/>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EB8AF-BFD2-4C13-B505-A4513F0223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90B6A-175F-49D9-8FFB-91A70F8F1293}"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EB8AF-BFD2-4C13-B505-A4513F0223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90B6A-175F-49D9-8FFB-91A70F8F1293}"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EB8AF-BFD2-4C13-B505-A4513F0223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90B6A-175F-49D9-8FFB-91A70F8F1293}" type="datetimeFigureOut">
              <a:rPr lang="en-US" smtClean="0"/>
              <a:pPr/>
              <a:t>10/20/2014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EB8AF-BFD2-4C13-B505-A4513F0223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http://www.emc.maricopa.edu/faculty/farabee/BIOBK/96444c.jpg" TargetMode="External"/><Relationship Id="rId7" Type="http://schemas.openxmlformats.org/officeDocument/2006/relationships/image" Target="http://subjunctive.net/photoblog/2003/peacock-wooing-peahen.jp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http://www.microscope-microscope.org/gallery/Mark-Simmons/images/hydra2.jpg" TargetMode="External"/><Relationship Id="rId4" Type="http://schemas.openxmlformats.org/officeDocument/2006/relationships/image" Target="../media/image2.jpeg"/><Relationship Id="rId9" Type="http://schemas.openxmlformats.org/officeDocument/2006/relationships/image" Target="http://www.bridgewater.edu/~lhill/images/tulipflowerpts.jp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DY9DNWcqxI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areflash.com/video/cancer-overview" TargetMode="External"/><Relationship Id="rId2" Type="http://schemas.openxmlformats.org/officeDocument/2006/relationships/hyperlink" Target="http://www.youtube.com/watch?v=LEpTTolebqo" TargetMode="External"/><Relationship Id="rId1" Type="http://schemas.openxmlformats.org/officeDocument/2006/relationships/slideLayout" Target="../slideLayouts/slideLayout2.xml"/><Relationship Id="rId4" Type="http://schemas.openxmlformats.org/officeDocument/2006/relationships/hyperlink" Target="http://www.cancerquest.org/cancer-biology-animations.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oleObject" Target="../embeddings/oleObject2.bin"/><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hyperlink" Target="http://www.teachersdomain.org/asset/tdc02_vid_differen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pbs.org/wgbh/nova/miracle/divi_flash.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html:file://Y:\BioLabs\Mitosis%20Micrographs%20Stages.mht!http://www.bioweb.uncc.edu/biol1110/p-pro.jpg" TargetMode="External"/><Relationship Id="rId3" Type="http://schemas.openxmlformats.org/officeDocument/2006/relationships/image" Target="mhtml:file://Y:\BioLabs\Mitosis%20Micrographs%20Stages.mht!http://www.bioweb.uncc.edu/biol1110/a-inter.jpg" TargetMode="External"/><Relationship Id="rId7" Type="http://schemas.openxmlformats.org/officeDocument/2006/relationships/image" Target="mhtml:file://Y:\BioLabs\Mitosis%20Micrographs%20Stages.mht!http://www.bioweb.uncc.edu/biol1110/p-meta.jpg" TargetMode="External"/><Relationship Id="rId12"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html:file://Y:\BioLabs\Mitosis%20Micrographs%20Stages.mht!http://www.bioweb.uncc.edu/biol1110/a-meta.jpg" TargetMode="External"/><Relationship Id="rId5" Type="http://schemas.openxmlformats.org/officeDocument/2006/relationships/image" Target="mhtml:file://Y:\BioLabs\Mitosis%20Micrographs%20Stages.mht!http://www.bioweb.uncc.edu/biol1110/a-pro.jpg" TargetMode="External"/><Relationship Id="rId10" Type="http://schemas.openxmlformats.org/officeDocument/2006/relationships/image" Target="../media/image13.jpeg"/><Relationship Id="rId4" Type="http://schemas.openxmlformats.org/officeDocument/2006/relationships/image" Target="../media/image10.jpeg"/><Relationship Id="rId9" Type="http://schemas.openxmlformats.org/officeDocument/2006/relationships/image" Target="mhtml:file://Y:\BioLabs\Mitosis%20Micrographs%20Stages.mht!http://www.bioweb.uncc.edu/biol1110/p-inter.jp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html:file://Y:\BioLabs\Mitosis%20Micrographs%20Stages.mht!http://www.bioweb.uncc.edu/biol1110/p-ana.jpg" TargetMode="External"/><Relationship Id="rId7" Type="http://schemas.openxmlformats.org/officeDocument/2006/relationships/image" Target="mhtml:file://Y:\BioLabs\Mitosis%20Micrographs%20Stages.mht!http://www.bioweb.uncc.edu/biol1110/a-telo.jpg"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html:file://Y:\BioLabs\Mitosis%20Micrographs%20Stages.mht!http://www.bioweb.uncc.edu/biol1110/a-ana.jpg" TargetMode="External"/><Relationship Id="rId4" Type="http://schemas.openxmlformats.org/officeDocument/2006/relationships/image" Target="../media/image16.jpeg"/><Relationship Id="rId9" Type="http://schemas.openxmlformats.org/officeDocument/2006/relationships/image" Target="mhtml:file://Y:\BioLabs\Mitosis%20Micrographs%20Stages.mht!http://www.bioweb.uncc.edu/biol1110/p-telo.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I5uFuvkN97I" TargetMode="External"/><Relationship Id="rId2" Type="http://schemas.openxmlformats.org/officeDocument/2006/relationships/hyperlink" Target="http://www.youtube.com/watch?v=C6hn3sA0ip0" TargetMode="Externa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hyperlink" Target="http://www.youtube.com/watch?v=IPLTDVXCEq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Packet 6 – Cell Reproduction</a:t>
            </a:r>
            <a:endParaRPr lang="en-US" dirty="0"/>
          </a:p>
        </p:txBody>
      </p:sp>
      <p:pic>
        <p:nvPicPr>
          <p:cNvPr id="1026" name="Picture 8" descr="http://www.emc.maricopa.edu/faculty/farabee/BIOBK/96444c.jpg"/>
          <p:cNvPicPr>
            <a:picLocks noChangeAspect="1" noChangeArrowheads="1"/>
          </p:cNvPicPr>
          <p:nvPr/>
        </p:nvPicPr>
        <p:blipFill>
          <a:blip r:embed="rId2" r:link="rId3" cstate="print"/>
          <a:srcRect/>
          <a:stretch>
            <a:fillRect/>
          </a:stretch>
        </p:blipFill>
        <p:spPr bwMode="auto">
          <a:xfrm>
            <a:off x="0" y="152400"/>
            <a:ext cx="2743200" cy="2156936"/>
          </a:xfrm>
          <a:prstGeom prst="rect">
            <a:avLst/>
          </a:prstGeom>
          <a:noFill/>
          <a:ln w="9525">
            <a:noFill/>
            <a:miter lim="800000"/>
            <a:headEnd/>
            <a:tailEnd/>
          </a:ln>
        </p:spPr>
      </p:pic>
      <p:pic>
        <p:nvPicPr>
          <p:cNvPr id="1027" name="Picture 7" descr="http://www.microscope-microscope.org/gallery/Mark-Simmons/images/hydra2.jpg"/>
          <p:cNvPicPr>
            <a:picLocks noChangeAspect="1" noChangeArrowheads="1"/>
          </p:cNvPicPr>
          <p:nvPr/>
        </p:nvPicPr>
        <p:blipFill>
          <a:blip r:embed="rId4" r:link="rId5" cstate="print"/>
          <a:srcRect/>
          <a:stretch>
            <a:fillRect/>
          </a:stretch>
        </p:blipFill>
        <p:spPr bwMode="auto">
          <a:xfrm>
            <a:off x="5562600" y="4038600"/>
            <a:ext cx="3429000" cy="2571496"/>
          </a:xfrm>
          <a:prstGeom prst="rect">
            <a:avLst/>
          </a:prstGeom>
          <a:noFill/>
          <a:ln w="9525">
            <a:noFill/>
            <a:miter lim="800000"/>
            <a:headEnd/>
            <a:tailEnd/>
          </a:ln>
        </p:spPr>
      </p:pic>
      <p:pic>
        <p:nvPicPr>
          <p:cNvPr id="1028" name="Picture 6" descr="http://subjunctive.net/photoblog/2003/peacock-wooing-peahen.jpg"/>
          <p:cNvPicPr>
            <a:picLocks noChangeAspect="1" noChangeArrowheads="1"/>
          </p:cNvPicPr>
          <p:nvPr/>
        </p:nvPicPr>
        <p:blipFill>
          <a:blip r:embed="rId6" r:link="rId7" cstate="print"/>
          <a:srcRect b="9045"/>
          <a:stretch>
            <a:fillRect/>
          </a:stretch>
        </p:blipFill>
        <p:spPr bwMode="auto">
          <a:xfrm>
            <a:off x="5867400" y="0"/>
            <a:ext cx="3276600" cy="2559281"/>
          </a:xfrm>
          <a:prstGeom prst="rect">
            <a:avLst/>
          </a:prstGeom>
          <a:noFill/>
          <a:ln w="9525">
            <a:noFill/>
            <a:miter lim="800000"/>
            <a:headEnd/>
            <a:tailEnd/>
          </a:ln>
        </p:spPr>
      </p:pic>
      <p:pic>
        <p:nvPicPr>
          <p:cNvPr id="1029" name="Picture 5" descr="http://www.bridgewater.edu/~lhill/images/tulipflowerpts.jpg"/>
          <p:cNvPicPr>
            <a:picLocks noChangeAspect="1" noChangeArrowheads="1"/>
          </p:cNvPicPr>
          <p:nvPr/>
        </p:nvPicPr>
        <p:blipFill>
          <a:blip r:embed="rId8" r:link="rId9" cstate="print"/>
          <a:srcRect/>
          <a:stretch>
            <a:fillRect/>
          </a:stretch>
        </p:blipFill>
        <p:spPr bwMode="auto">
          <a:xfrm>
            <a:off x="228600" y="3200400"/>
            <a:ext cx="2362199" cy="34981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Cell Cycle Drawing Analysis</a:t>
            </a:r>
            <a:endParaRPr lang="en-US" dirty="0"/>
          </a:p>
        </p:txBody>
      </p:sp>
      <p:sp>
        <p:nvSpPr>
          <p:cNvPr id="3" name="Content Placeholder 2"/>
          <p:cNvSpPr>
            <a:spLocks noGrp="1"/>
          </p:cNvSpPr>
          <p:nvPr>
            <p:ph idx="1"/>
          </p:nvPr>
        </p:nvSpPr>
        <p:spPr>
          <a:xfrm>
            <a:off x="0" y="762000"/>
            <a:ext cx="5943600" cy="5791200"/>
          </a:xfrm>
        </p:spPr>
        <p:txBody>
          <a:bodyPr>
            <a:noAutofit/>
          </a:bodyPr>
          <a:lstStyle/>
          <a:p>
            <a:pPr lvl="0"/>
            <a:r>
              <a:rPr lang="en-US" sz="2400" dirty="0"/>
              <a:t>What are the 3 main steps of the cell cycle?</a:t>
            </a:r>
          </a:p>
          <a:p>
            <a:pPr marL="0" indent="0">
              <a:buNone/>
            </a:pPr>
            <a:r>
              <a:rPr lang="en-US" sz="2400" dirty="0"/>
              <a:t> </a:t>
            </a:r>
            <a:endParaRPr lang="en-US" sz="2400" dirty="0" smtClean="0"/>
          </a:p>
          <a:p>
            <a:pPr marL="0" indent="0">
              <a:buNone/>
            </a:pPr>
            <a:endParaRPr lang="en-US" sz="2400" dirty="0"/>
          </a:p>
          <a:p>
            <a:pPr lvl="0"/>
            <a:r>
              <a:rPr lang="en-US" sz="2400" dirty="0"/>
              <a:t>What is the longest phase of the cell cycle? </a:t>
            </a:r>
            <a:br>
              <a:rPr lang="en-US" sz="2400" dirty="0"/>
            </a:br>
            <a:endParaRPr lang="en-US" sz="2400" dirty="0"/>
          </a:p>
          <a:p>
            <a:pPr lvl="0"/>
            <a:r>
              <a:rPr lang="en-US" sz="2400" dirty="0"/>
              <a:t>What 2 main things happen during this phase? </a:t>
            </a:r>
          </a:p>
          <a:p>
            <a:pPr marL="0" indent="0">
              <a:buNone/>
            </a:pPr>
            <a:endParaRPr lang="en-US" sz="2400" dirty="0"/>
          </a:p>
          <a:p>
            <a:pPr lvl="0"/>
            <a:r>
              <a:rPr lang="en-US" sz="2400" dirty="0"/>
              <a:t>After DNA copies what does it look like?</a:t>
            </a:r>
            <a:br>
              <a:rPr lang="en-US" sz="2400" dirty="0"/>
            </a:br>
            <a:endParaRPr lang="en-US" sz="2400" dirty="0"/>
          </a:p>
          <a:p>
            <a:pPr lvl="0"/>
            <a:r>
              <a:rPr lang="en-US" sz="2400" dirty="0"/>
              <a:t>What steps involve the nucleus dividing?</a:t>
            </a:r>
          </a:p>
          <a:p>
            <a:endParaRPr lang="en-US" sz="2400" dirty="0"/>
          </a:p>
          <a:p>
            <a:pPr lvl="0"/>
            <a:r>
              <a:rPr lang="en-US" sz="2400" dirty="0"/>
              <a:t>What step involves the cytoplasm dividing? </a:t>
            </a:r>
          </a:p>
          <a:p>
            <a:pPr lvl="0"/>
            <a:endParaRPr lang="en-US" sz="2200" dirty="0"/>
          </a:p>
        </p:txBody>
      </p:sp>
      <p:sp>
        <p:nvSpPr>
          <p:cNvPr id="4" name="TextBox 3"/>
          <p:cNvSpPr txBox="1"/>
          <p:nvPr/>
        </p:nvSpPr>
        <p:spPr>
          <a:xfrm>
            <a:off x="5829300" y="1674151"/>
            <a:ext cx="2209800" cy="523220"/>
          </a:xfrm>
          <a:prstGeom prst="rect">
            <a:avLst/>
          </a:prstGeom>
          <a:noFill/>
        </p:spPr>
        <p:txBody>
          <a:bodyPr wrap="square" rtlCol="0">
            <a:spAutoFit/>
          </a:bodyPr>
          <a:lstStyle/>
          <a:p>
            <a:r>
              <a:rPr lang="en-US" sz="2800" b="1" u="sng" dirty="0" smtClean="0"/>
              <a:t>INTERPHASE</a:t>
            </a:r>
            <a:endParaRPr lang="en-US" sz="2800" b="1" u="sng" dirty="0"/>
          </a:p>
        </p:txBody>
      </p:sp>
      <p:sp>
        <p:nvSpPr>
          <p:cNvPr id="5" name="TextBox 4"/>
          <p:cNvSpPr txBox="1"/>
          <p:nvPr/>
        </p:nvSpPr>
        <p:spPr>
          <a:xfrm>
            <a:off x="5353291" y="2743200"/>
            <a:ext cx="3352800" cy="954107"/>
          </a:xfrm>
          <a:prstGeom prst="rect">
            <a:avLst/>
          </a:prstGeom>
          <a:noFill/>
        </p:spPr>
        <p:txBody>
          <a:bodyPr wrap="square" rtlCol="0">
            <a:spAutoFit/>
          </a:bodyPr>
          <a:lstStyle/>
          <a:p>
            <a:r>
              <a:rPr lang="en-US" sz="2800" b="1" u="sng" dirty="0" smtClean="0"/>
              <a:t>GROWTH &amp; DNA REPLICATION</a:t>
            </a:r>
            <a:endParaRPr lang="en-US" sz="2800" b="1" u="sng" dirty="0"/>
          </a:p>
        </p:txBody>
      </p:sp>
      <p:sp>
        <p:nvSpPr>
          <p:cNvPr id="6" name="TextBox 5"/>
          <p:cNvSpPr txBox="1"/>
          <p:nvPr/>
        </p:nvSpPr>
        <p:spPr>
          <a:xfrm>
            <a:off x="5597324" y="5000693"/>
            <a:ext cx="2209800" cy="523220"/>
          </a:xfrm>
          <a:prstGeom prst="rect">
            <a:avLst/>
          </a:prstGeom>
          <a:noFill/>
        </p:spPr>
        <p:txBody>
          <a:bodyPr wrap="square" rtlCol="0">
            <a:spAutoFit/>
          </a:bodyPr>
          <a:lstStyle/>
          <a:p>
            <a:r>
              <a:rPr lang="en-US" sz="2800" b="1" u="sng" dirty="0" smtClean="0"/>
              <a:t>MITOSIS</a:t>
            </a:r>
            <a:endParaRPr lang="en-US" sz="2800" b="1" u="sng" dirty="0"/>
          </a:p>
        </p:txBody>
      </p:sp>
      <p:sp>
        <p:nvSpPr>
          <p:cNvPr id="7" name="TextBox 6"/>
          <p:cNvSpPr txBox="1"/>
          <p:nvPr/>
        </p:nvSpPr>
        <p:spPr>
          <a:xfrm>
            <a:off x="5831229" y="5623902"/>
            <a:ext cx="2209800" cy="523220"/>
          </a:xfrm>
          <a:prstGeom prst="rect">
            <a:avLst/>
          </a:prstGeom>
          <a:noFill/>
        </p:spPr>
        <p:txBody>
          <a:bodyPr wrap="square" rtlCol="0">
            <a:spAutoFit/>
          </a:bodyPr>
          <a:lstStyle/>
          <a:p>
            <a:r>
              <a:rPr lang="en-US" sz="2800" b="1" u="sng" dirty="0" smtClean="0"/>
              <a:t>CYTOKINESIS</a:t>
            </a:r>
            <a:endParaRPr lang="en-US" sz="2800" b="1" u="sng" dirty="0"/>
          </a:p>
        </p:txBody>
      </p:sp>
      <p:sp>
        <p:nvSpPr>
          <p:cNvPr id="10" name="TextBox 9">
            <a:hlinkClick r:id="rId2"/>
          </p:cNvPr>
          <p:cNvSpPr txBox="1"/>
          <p:nvPr/>
        </p:nvSpPr>
        <p:spPr>
          <a:xfrm>
            <a:off x="6934200" y="6172200"/>
            <a:ext cx="1905000" cy="381000"/>
          </a:xfrm>
          <a:prstGeom prst="rect">
            <a:avLst/>
          </a:prstGeom>
          <a:noFill/>
        </p:spPr>
        <p:txBody>
          <a:bodyPr wrap="square" rtlCol="0">
            <a:spAutoFit/>
          </a:bodyPr>
          <a:lstStyle/>
          <a:p>
            <a:r>
              <a:rPr lang="en-US" b="1" dirty="0" smtClean="0"/>
              <a:t>Video – 1:03</a:t>
            </a:r>
            <a:endParaRPr lang="en-US" b="1" dirty="0"/>
          </a:p>
        </p:txBody>
      </p:sp>
      <p:sp>
        <p:nvSpPr>
          <p:cNvPr id="11" name="TextBox 10"/>
          <p:cNvSpPr txBox="1"/>
          <p:nvPr/>
        </p:nvSpPr>
        <p:spPr>
          <a:xfrm>
            <a:off x="609600" y="1164435"/>
            <a:ext cx="6553200" cy="523220"/>
          </a:xfrm>
          <a:prstGeom prst="rect">
            <a:avLst/>
          </a:prstGeom>
          <a:noFill/>
        </p:spPr>
        <p:txBody>
          <a:bodyPr wrap="square" rtlCol="0">
            <a:spAutoFit/>
          </a:bodyPr>
          <a:lstStyle/>
          <a:p>
            <a:r>
              <a:rPr lang="en-US" sz="2800" b="1" u="sng" dirty="0" smtClean="0"/>
              <a:t>INTERPHASE, MITOSIS, CYTOKINESIS</a:t>
            </a:r>
            <a:endParaRPr lang="en-US" sz="2800" b="1" u="sng" dirty="0"/>
          </a:p>
        </p:txBody>
      </p:sp>
      <p:sp>
        <p:nvSpPr>
          <p:cNvPr id="12" name="TextBox 11"/>
          <p:cNvSpPr txBox="1"/>
          <p:nvPr/>
        </p:nvSpPr>
        <p:spPr>
          <a:xfrm>
            <a:off x="5479166" y="3849707"/>
            <a:ext cx="3352800" cy="523220"/>
          </a:xfrm>
          <a:prstGeom prst="rect">
            <a:avLst/>
          </a:prstGeom>
          <a:noFill/>
        </p:spPr>
        <p:txBody>
          <a:bodyPr wrap="square" rtlCol="0">
            <a:spAutoFit/>
          </a:bodyPr>
          <a:lstStyle/>
          <a:p>
            <a:r>
              <a:rPr lang="en-US" sz="2800" b="1" u="sng" dirty="0" smtClean="0"/>
              <a:t>An X.</a:t>
            </a:r>
            <a:endParaRPr lang="en-US" sz="28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b="1" dirty="0" smtClean="0"/>
              <a:t>Control of the Cell Cycle</a:t>
            </a:r>
            <a:endParaRPr lang="en-US" sz="4000" dirty="0"/>
          </a:p>
        </p:txBody>
      </p:sp>
      <p:sp>
        <p:nvSpPr>
          <p:cNvPr id="3" name="Content Placeholder 2"/>
          <p:cNvSpPr>
            <a:spLocks noGrp="1"/>
          </p:cNvSpPr>
          <p:nvPr>
            <p:ph idx="1"/>
          </p:nvPr>
        </p:nvSpPr>
        <p:spPr>
          <a:xfrm>
            <a:off x="457200" y="990600"/>
            <a:ext cx="8229600" cy="4572000"/>
          </a:xfrm>
        </p:spPr>
        <p:txBody>
          <a:bodyPr>
            <a:normAutofit fontScale="92500" lnSpcReduction="10000"/>
          </a:bodyPr>
          <a:lstStyle/>
          <a:p>
            <a:r>
              <a:rPr lang="en-US" dirty="0" smtClean="0"/>
              <a:t>Cell </a:t>
            </a:r>
            <a:r>
              <a:rPr lang="en-US" dirty="0"/>
              <a:t>cycle has key checkpoints to trigger or delay the next phase.  The goal of the checkpoints is to make sure the cell is healthy, strong and completing each step correctly.  DNA controls these checkpoints.  A mutation in the DNA that controls the cell cycle leads to _____________________________.  Ultimately the cell cycle continues even when it does not need to and cells keep dividing producing a mass of cells called a ________________________.</a:t>
            </a:r>
          </a:p>
          <a:p>
            <a:endParaRPr lang="en-US" dirty="0"/>
          </a:p>
        </p:txBody>
      </p:sp>
      <p:sp>
        <p:nvSpPr>
          <p:cNvPr id="4" name="TextBox 3"/>
          <p:cNvSpPr txBox="1"/>
          <p:nvPr/>
        </p:nvSpPr>
        <p:spPr>
          <a:xfrm>
            <a:off x="2667000" y="3385810"/>
            <a:ext cx="1600200" cy="523220"/>
          </a:xfrm>
          <a:prstGeom prst="rect">
            <a:avLst/>
          </a:prstGeom>
          <a:noFill/>
        </p:spPr>
        <p:txBody>
          <a:bodyPr wrap="square" rtlCol="0">
            <a:spAutoFit/>
          </a:bodyPr>
          <a:lstStyle/>
          <a:p>
            <a:r>
              <a:rPr lang="en-US" sz="2800" b="1" u="sng" dirty="0" smtClean="0"/>
              <a:t>CANCER</a:t>
            </a:r>
            <a:endParaRPr lang="en-US" sz="2800" b="1" u="sng" dirty="0"/>
          </a:p>
        </p:txBody>
      </p:sp>
      <p:sp>
        <p:nvSpPr>
          <p:cNvPr id="5" name="TextBox 4"/>
          <p:cNvSpPr txBox="1"/>
          <p:nvPr/>
        </p:nvSpPr>
        <p:spPr>
          <a:xfrm>
            <a:off x="4244051" y="4734580"/>
            <a:ext cx="1600200" cy="523220"/>
          </a:xfrm>
          <a:prstGeom prst="rect">
            <a:avLst/>
          </a:prstGeom>
          <a:noFill/>
        </p:spPr>
        <p:txBody>
          <a:bodyPr wrap="square" rtlCol="0">
            <a:spAutoFit/>
          </a:bodyPr>
          <a:lstStyle/>
          <a:p>
            <a:r>
              <a:rPr lang="en-US" sz="2800" b="1" u="sng" dirty="0" smtClean="0"/>
              <a:t>TUMOR</a:t>
            </a:r>
            <a:endParaRPr lang="en-US" sz="2800" b="1" u="sng" dirty="0"/>
          </a:p>
        </p:txBody>
      </p:sp>
      <p:sp>
        <p:nvSpPr>
          <p:cNvPr id="6" name="TextBox 5">
            <a:hlinkClick r:id="rId2"/>
          </p:cNvPr>
          <p:cNvSpPr txBox="1"/>
          <p:nvPr/>
        </p:nvSpPr>
        <p:spPr>
          <a:xfrm>
            <a:off x="685800" y="5715000"/>
            <a:ext cx="2667000" cy="400110"/>
          </a:xfrm>
          <a:prstGeom prst="rect">
            <a:avLst/>
          </a:prstGeom>
          <a:noFill/>
        </p:spPr>
        <p:txBody>
          <a:bodyPr wrap="square" rtlCol="0">
            <a:spAutoFit/>
          </a:bodyPr>
          <a:lstStyle/>
          <a:p>
            <a:r>
              <a:rPr lang="en-US" sz="2000" b="1" dirty="0" smtClean="0">
                <a:solidFill>
                  <a:srgbClr val="FF0000"/>
                </a:solidFill>
              </a:rPr>
              <a:t>Cancer video 1 – 1:07</a:t>
            </a:r>
            <a:endParaRPr lang="en-US" sz="2000" b="1" dirty="0">
              <a:solidFill>
                <a:srgbClr val="FF0000"/>
              </a:solidFill>
            </a:endParaRPr>
          </a:p>
        </p:txBody>
      </p:sp>
      <p:sp>
        <p:nvSpPr>
          <p:cNvPr id="7" name="TextBox 6">
            <a:hlinkClick r:id="rId3"/>
          </p:cNvPr>
          <p:cNvSpPr txBox="1"/>
          <p:nvPr/>
        </p:nvSpPr>
        <p:spPr>
          <a:xfrm>
            <a:off x="5257800" y="5715000"/>
            <a:ext cx="2667000" cy="400110"/>
          </a:xfrm>
          <a:prstGeom prst="rect">
            <a:avLst/>
          </a:prstGeom>
          <a:noFill/>
        </p:spPr>
        <p:txBody>
          <a:bodyPr wrap="square" rtlCol="0">
            <a:spAutoFit/>
          </a:bodyPr>
          <a:lstStyle/>
          <a:p>
            <a:r>
              <a:rPr lang="en-US" sz="2000" b="1" dirty="0" smtClean="0">
                <a:solidFill>
                  <a:srgbClr val="FF0000"/>
                </a:solidFill>
              </a:rPr>
              <a:t>Cancer video 2 – 1:43</a:t>
            </a:r>
            <a:endParaRPr lang="en-US" sz="2000" b="1" dirty="0">
              <a:solidFill>
                <a:srgbClr val="FF0000"/>
              </a:solidFill>
            </a:endParaRPr>
          </a:p>
        </p:txBody>
      </p:sp>
      <p:sp>
        <p:nvSpPr>
          <p:cNvPr id="9" name="TextBox 8">
            <a:hlinkClick r:id="rId4"/>
          </p:cNvPr>
          <p:cNvSpPr txBox="1"/>
          <p:nvPr/>
        </p:nvSpPr>
        <p:spPr>
          <a:xfrm>
            <a:off x="1905000" y="6248400"/>
            <a:ext cx="4953000" cy="400110"/>
          </a:xfrm>
          <a:prstGeom prst="rect">
            <a:avLst/>
          </a:prstGeom>
          <a:noFill/>
        </p:spPr>
        <p:txBody>
          <a:bodyPr wrap="square" rtlCol="0">
            <a:spAutoFit/>
          </a:bodyPr>
          <a:lstStyle/>
          <a:p>
            <a:r>
              <a:rPr lang="en-US" sz="2000" b="1" dirty="0" smtClean="0">
                <a:solidFill>
                  <a:srgbClr val="FF0000"/>
                </a:solidFill>
              </a:rPr>
              <a:t>Cancer video 3 – 11:00 – watch only first half</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t>Difference between chromatin, chromosomes and </a:t>
            </a:r>
            <a:r>
              <a:rPr lang="en-US" sz="3200" b="1" dirty="0" err="1" smtClean="0"/>
              <a:t>chormatides</a:t>
            </a:r>
            <a:endParaRPr lang="en-US" sz="32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36" t="45853" r="37663" b="31290"/>
          <a:stretch/>
        </p:blipFill>
        <p:spPr bwMode="auto">
          <a:xfrm>
            <a:off x="685800" y="1057154"/>
            <a:ext cx="7391400" cy="272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898" t="45853" r="8312" b="31290"/>
          <a:stretch/>
        </p:blipFill>
        <p:spPr bwMode="auto">
          <a:xfrm>
            <a:off x="1752600" y="3785523"/>
            <a:ext cx="5562600" cy="276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81300" y="4625232"/>
            <a:ext cx="4762500" cy="523220"/>
          </a:xfrm>
          <a:prstGeom prst="rect">
            <a:avLst/>
          </a:prstGeom>
          <a:noFill/>
        </p:spPr>
        <p:txBody>
          <a:bodyPr wrap="square" rtlCol="0">
            <a:spAutoFit/>
          </a:bodyPr>
          <a:lstStyle/>
          <a:p>
            <a:r>
              <a:rPr lang="en-US" sz="2800" b="1" u="sng" dirty="0" smtClean="0"/>
              <a:t>To move easier</a:t>
            </a:r>
            <a:endParaRPr lang="en-US" sz="2800" b="1" u="sng" dirty="0"/>
          </a:p>
        </p:txBody>
      </p:sp>
      <p:sp>
        <p:nvSpPr>
          <p:cNvPr id="7" name="TextBox 6"/>
          <p:cNvSpPr txBox="1"/>
          <p:nvPr/>
        </p:nvSpPr>
        <p:spPr>
          <a:xfrm>
            <a:off x="2781300" y="5791200"/>
            <a:ext cx="4762500" cy="523220"/>
          </a:xfrm>
          <a:prstGeom prst="rect">
            <a:avLst/>
          </a:prstGeom>
          <a:noFill/>
        </p:spPr>
        <p:txBody>
          <a:bodyPr wrap="square" rtlCol="0">
            <a:spAutoFit/>
          </a:bodyPr>
          <a:lstStyle/>
          <a:p>
            <a:r>
              <a:rPr lang="en-US" sz="2800" b="1" u="sng" dirty="0" smtClean="0"/>
              <a:t>Identical</a:t>
            </a:r>
            <a:endParaRPr lang="en-US" sz="2800" b="1" u="sng" dirty="0"/>
          </a:p>
        </p:txBody>
      </p:sp>
    </p:spTree>
    <p:extLst>
      <p:ext uri="{BB962C8B-B14F-4D97-AF65-F5344CB8AC3E}">
        <p14:creationId xmlns:p14="http://schemas.microsoft.com/office/powerpoint/2010/main" val="25177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How do you count chromosomes?</a:t>
            </a:r>
            <a:endParaRPr lang="en-US" dirty="0"/>
          </a:p>
        </p:txBody>
      </p:sp>
      <p:sp>
        <p:nvSpPr>
          <p:cNvPr id="3" name="Content Placeholder 2"/>
          <p:cNvSpPr>
            <a:spLocks noGrp="1"/>
          </p:cNvSpPr>
          <p:nvPr>
            <p:ph idx="1"/>
          </p:nvPr>
        </p:nvSpPr>
        <p:spPr>
          <a:xfrm>
            <a:off x="457200" y="990600"/>
            <a:ext cx="8229600" cy="5334000"/>
          </a:xfrm>
        </p:spPr>
        <p:txBody>
          <a:bodyPr>
            <a:normAutofit/>
          </a:bodyPr>
          <a:lstStyle/>
          <a:p>
            <a:r>
              <a:rPr lang="en-US" dirty="0" smtClean="0"/>
              <a:t>When asked the particular number of chromosomes in a cell, always count ________________!!!!! </a:t>
            </a:r>
            <a:br>
              <a:rPr lang="en-US" dirty="0" smtClean="0"/>
            </a:br>
            <a:endParaRPr lang="en-US" dirty="0" smtClean="0"/>
          </a:p>
          <a:p>
            <a:pPr>
              <a:buNone/>
            </a:pPr>
            <a:endParaRPr lang="en-US" dirty="0" smtClean="0"/>
          </a:p>
          <a:p>
            <a:pPr>
              <a:buNone/>
            </a:pPr>
            <a:endParaRPr lang="en-US" dirty="0" smtClean="0"/>
          </a:p>
          <a:p>
            <a:pPr>
              <a:buNone/>
            </a:pPr>
            <a:endParaRPr lang="en-US" dirty="0" smtClean="0"/>
          </a:p>
          <a:p>
            <a:endParaRPr lang="en-US" dirty="0" smtClean="0"/>
          </a:p>
          <a:p>
            <a:pPr>
              <a:buNone/>
            </a:pPr>
            <a:endParaRPr lang="en-US" dirty="0" smtClean="0"/>
          </a:p>
          <a:p>
            <a:pPr>
              <a:buNone/>
            </a:pPr>
            <a:endParaRPr lang="en-US" dirty="0"/>
          </a:p>
        </p:txBody>
      </p:sp>
      <p:sp>
        <p:nvSpPr>
          <p:cNvPr id="4" name="TextBox 3"/>
          <p:cNvSpPr txBox="1"/>
          <p:nvPr/>
        </p:nvSpPr>
        <p:spPr>
          <a:xfrm>
            <a:off x="1066800" y="1991380"/>
            <a:ext cx="2743200" cy="523220"/>
          </a:xfrm>
          <a:prstGeom prst="rect">
            <a:avLst/>
          </a:prstGeom>
          <a:noFill/>
        </p:spPr>
        <p:txBody>
          <a:bodyPr wrap="square" rtlCol="0">
            <a:spAutoFit/>
          </a:bodyPr>
          <a:lstStyle/>
          <a:p>
            <a:r>
              <a:rPr lang="en-US" sz="2800" b="1" u="sng" dirty="0" smtClean="0"/>
              <a:t>CENTROMERES</a:t>
            </a:r>
            <a:endParaRPr lang="en-US" sz="2800" b="1" u="sng" dirty="0"/>
          </a:p>
        </p:txBody>
      </p:sp>
      <p:pic>
        <p:nvPicPr>
          <p:cNvPr id="6" name="Picture 5" descr="counting chromosomes.jpg"/>
          <p:cNvPicPr>
            <a:picLocks noChangeAspect="1"/>
          </p:cNvPicPr>
          <p:nvPr/>
        </p:nvPicPr>
        <p:blipFill>
          <a:blip r:embed="rId2" cstate="print"/>
          <a:stretch>
            <a:fillRect/>
          </a:stretch>
        </p:blipFill>
        <p:spPr>
          <a:xfrm>
            <a:off x="1828800" y="2590800"/>
            <a:ext cx="4724400" cy="1974376"/>
          </a:xfrm>
          <a:prstGeom prst="rect">
            <a:avLst/>
          </a:prstGeom>
        </p:spPr>
      </p:pic>
      <p:sp>
        <p:nvSpPr>
          <p:cNvPr id="7" name="TextBox 6"/>
          <p:cNvSpPr txBox="1"/>
          <p:nvPr/>
        </p:nvSpPr>
        <p:spPr>
          <a:xfrm>
            <a:off x="76200" y="2971800"/>
            <a:ext cx="1905000" cy="1015663"/>
          </a:xfrm>
          <a:prstGeom prst="rect">
            <a:avLst/>
          </a:prstGeom>
          <a:noFill/>
        </p:spPr>
        <p:txBody>
          <a:bodyPr wrap="square" rtlCol="0">
            <a:spAutoFit/>
          </a:bodyPr>
          <a:lstStyle/>
          <a:p>
            <a:r>
              <a:rPr lang="en-US" sz="2000" b="1" dirty="0" smtClean="0"/>
              <a:t>3 chromosomes and 6 sister </a:t>
            </a:r>
            <a:r>
              <a:rPr lang="en-US" sz="2000" b="1" dirty="0" err="1" smtClean="0"/>
              <a:t>chromatids</a:t>
            </a:r>
            <a:endParaRPr lang="en-US" sz="2000" b="1" dirty="0"/>
          </a:p>
        </p:txBody>
      </p:sp>
      <p:sp>
        <p:nvSpPr>
          <p:cNvPr id="8" name="TextBox 7"/>
          <p:cNvSpPr txBox="1"/>
          <p:nvPr/>
        </p:nvSpPr>
        <p:spPr>
          <a:xfrm>
            <a:off x="6705600" y="2971800"/>
            <a:ext cx="1905000" cy="400110"/>
          </a:xfrm>
          <a:prstGeom prst="rect">
            <a:avLst/>
          </a:prstGeom>
          <a:noFill/>
        </p:spPr>
        <p:txBody>
          <a:bodyPr wrap="square" rtlCol="0">
            <a:spAutoFit/>
          </a:bodyPr>
          <a:lstStyle/>
          <a:p>
            <a:r>
              <a:rPr lang="en-US" sz="2000" b="1" dirty="0" smtClean="0"/>
              <a:t>6 chromosomes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Goal of Mitosis vs. Meiosis</a:t>
            </a:r>
            <a:endParaRPr lang="en-US" dirty="0"/>
          </a:p>
        </p:txBody>
      </p:sp>
      <p:sp>
        <p:nvSpPr>
          <p:cNvPr id="3" name="Content Placeholder 2"/>
          <p:cNvSpPr>
            <a:spLocks noGrp="1"/>
          </p:cNvSpPr>
          <p:nvPr>
            <p:ph idx="1"/>
          </p:nvPr>
        </p:nvSpPr>
        <p:spPr>
          <a:xfrm>
            <a:off x="152400" y="1600200"/>
            <a:ext cx="8229600" cy="4525963"/>
          </a:xfrm>
        </p:spPr>
        <p:txBody>
          <a:bodyPr>
            <a:normAutofit/>
          </a:bodyPr>
          <a:lstStyle/>
          <a:p>
            <a:pPr lvl="0"/>
            <a:r>
              <a:rPr lang="en-US" dirty="0" smtClean="0"/>
              <a:t>The goal of mitosis is to create _____________ cells with the __________ number of chromosomes to help with growth and healing.</a:t>
            </a:r>
          </a:p>
          <a:p>
            <a:pPr lvl="0">
              <a:buNone/>
            </a:pPr>
            <a:endParaRPr lang="en-US" dirty="0" smtClean="0"/>
          </a:p>
          <a:p>
            <a:pPr lvl="0"/>
            <a:r>
              <a:rPr lang="en-US" dirty="0" smtClean="0"/>
              <a:t>The goal of meiosis is to create the _______ cells with _____the number of chromosomes.</a:t>
            </a:r>
          </a:p>
          <a:p>
            <a:endParaRPr lang="en-US" dirty="0"/>
          </a:p>
        </p:txBody>
      </p:sp>
      <p:sp>
        <p:nvSpPr>
          <p:cNvPr id="4" name="TextBox 3"/>
          <p:cNvSpPr txBox="1"/>
          <p:nvPr/>
        </p:nvSpPr>
        <p:spPr>
          <a:xfrm>
            <a:off x="457200" y="2057400"/>
            <a:ext cx="2895600" cy="523220"/>
          </a:xfrm>
          <a:prstGeom prst="rect">
            <a:avLst/>
          </a:prstGeom>
          <a:noFill/>
        </p:spPr>
        <p:txBody>
          <a:bodyPr wrap="square" rtlCol="0">
            <a:spAutoFit/>
          </a:bodyPr>
          <a:lstStyle/>
          <a:p>
            <a:r>
              <a:rPr lang="en-US" sz="2800" b="1" u="sng" dirty="0" smtClean="0"/>
              <a:t>BODY (SOMATIC)</a:t>
            </a:r>
            <a:endParaRPr lang="en-US" sz="2800" b="1" u="sng" dirty="0"/>
          </a:p>
        </p:txBody>
      </p:sp>
      <p:sp>
        <p:nvSpPr>
          <p:cNvPr id="5" name="TextBox 4"/>
          <p:cNvSpPr txBox="1"/>
          <p:nvPr/>
        </p:nvSpPr>
        <p:spPr>
          <a:xfrm>
            <a:off x="6172200" y="2057400"/>
            <a:ext cx="1447800" cy="523220"/>
          </a:xfrm>
          <a:prstGeom prst="rect">
            <a:avLst/>
          </a:prstGeom>
          <a:noFill/>
        </p:spPr>
        <p:txBody>
          <a:bodyPr wrap="square" rtlCol="0">
            <a:spAutoFit/>
          </a:bodyPr>
          <a:lstStyle/>
          <a:p>
            <a:r>
              <a:rPr lang="en-US" sz="2800" b="1" u="sng" dirty="0" smtClean="0"/>
              <a:t>SAME</a:t>
            </a:r>
            <a:endParaRPr lang="en-US" sz="2800" b="1" u="sng" dirty="0"/>
          </a:p>
        </p:txBody>
      </p:sp>
      <p:sp>
        <p:nvSpPr>
          <p:cNvPr id="6" name="TextBox 5"/>
          <p:cNvSpPr txBox="1"/>
          <p:nvPr/>
        </p:nvSpPr>
        <p:spPr>
          <a:xfrm>
            <a:off x="6324600" y="4180390"/>
            <a:ext cx="2819400" cy="523220"/>
          </a:xfrm>
          <a:prstGeom prst="rect">
            <a:avLst/>
          </a:prstGeom>
          <a:noFill/>
        </p:spPr>
        <p:txBody>
          <a:bodyPr wrap="square" rtlCol="0">
            <a:spAutoFit/>
          </a:bodyPr>
          <a:lstStyle/>
          <a:p>
            <a:r>
              <a:rPr lang="en-US" sz="2800" b="1" u="sng" dirty="0" smtClean="0"/>
              <a:t>GAMETES OR </a:t>
            </a:r>
            <a:r>
              <a:rPr lang="en-US" sz="2800" b="1" u="sng" dirty="0" smtClean="0"/>
              <a:t>SEX</a:t>
            </a:r>
            <a:endParaRPr lang="en-US" sz="2800" b="1" u="sng" dirty="0"/>
          </a:p>
        </p:txBody>
      </p:sp>
      <p:sp>
        <p:nvSpPr>
          <p:cNvPr id="7" name="TextBox 6"/>
          <p:cNvSpPr txBox="1"/>
          <p:nvPr/>
        </p:nvSpPr>
        <p:spPr>
          <a:xfrm>
            <a:off x="2209800" y="4728688"/>
            <a:ext cx="990600" cy="523220"/>
          </a:xfrm>
          <a:prstGeom prst="rect">
            <a:avLst/>
          </a:prstGeom>
          <a:noFill/>
        </p:spPr>
        <p:txBody>
          <a:bodyPr wrap="square" rtlCol="0">
            <a:spAutoFit/>
          </a:bodyPr>
          <a:lstStyle/>
          <a:p>
            <a:r>
              <a:rPr lang="en-US" sz="2800" b="1" u="sng" dirty="0" smtClean="0"/>
              <a:t>HALF</a:t>
            </a:r>
            <a:endParaRPr lang="en-US" sz="28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30"/>
            <a:ext cx="8229600" cy="1143000"/>
          </a:xfrm>
        </p:spPr>
        <p:txBody>
          <a:bodyPr/>
          <a:lstStyle/>
          <a:p>
            <a:r>
              <a:rPr lang="en-US" dirty="0" smtClean="0"/>
              <a:t>Mitosis vs. Meiosis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87786966"/>
              </p:ext>
            </p:extLst>
          </p:nvPr>
        </p:nvGraphicFramePr>
        <p:xfrm>
          <a:off x="304800" y="1447800"/>
          <a:ext cx="3200400" cy="5126854"/>
        </p:xfrm>
        <a:graphic>
          <a:graphicData uri="http://schemas.openxmlformats.org/presentationml/2006/ole">
            <mc:AlternateContent xmlns:mc="http://schemas.openxmlformats.org/markup-compatibility/2006">
              <mc:Choice xmlns:v="urn:schemas-microsoft-com:vml" Requires="v">
                <p:oleObj spid="_x0000_s2055" name="Bitmap Image" r:id="rId3" imgW="1961905" imgH="3142857" progId="Paint.Picture">
                  <p:embed/>
                </p:oleObj>
              </mc:Choice>
              <mc:Fallback>
                <p:oleObj name="Bitmap Image" r:id="rId3" imgW="1961905" imgH="3142857"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200400" cy="5126854"/>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04219571"/>
              </p:ext>
            </p:extLst>
          </p:nvPr>
        </p:nvGraphicFramePr>
        <p:xfrm>
          <a:off x="4343400" y="1447800"/>
          <a:ext cx="4267200" cy="5178346"/>
        </p:xfrm>
        <a:graphic>
          <a:graphicData uri="http://schemas.openxmlformats.org/presentationml/2006/ole">
            <mc:AlternateContent xmlns:mc="http://schemas.openxmlformats.org/markup-compatibility/2006">
              <mc:Choice xmlns:v="urn:schemas-microsoft-com:vml" Requires="v">
                <p:oleObj spid="_x0000_s2056" name="Bitmap Image" r:id="rId5" imgW="2676899" imgH="3247619" progId="Paint.Picture">
                  <p:embed/>
                </p:oleObj>
              </mc:Choice>
              <mc:Fallback>
                <p:oleObj name="Bitmap Image" r:id="rId5" imgW="2676899" imgH="3247619"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447800"/>
                        <a:ext cx="4267200" cy="5178346"/>
                      </a:xfrm>
                      <a:prstGeom prst="rect">
                        <a:avLst/>
                      </a:prstGeom>
                      <a:noFill/>
                    </p:spPr>
                  </p:pic>
                </p:oleObj>
              </mc:Fallback>
            </mc:AlternateContent>
          </a:graphicData>
        </a:graphic>
      </p:graphicFrame>
    </p:spTree>
    <p:extLst>
      <p:ext uri="{BB962C8B-B14F-4D97-AF65-F5344CB8AC3E}">
        <p14:creationId xmlns:p14="http://schemas.microsoft.com/office/powerpoint/2010/main" val="1265852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b="1" dirty="0" smtClean="0"/>
              <a:t> Cell Differentiation</a:t>
            </a:r>
            <a:endParaRPr lang="en-US" b="1" dirty="0"/>
          </a:p>
        </p:txBody>
      </p:sp>
      <p:sp>
        <p:nvSpPr>
          <p:cNvPr id="3" name="Content Placeholder 2"/>
          <p:cNvSpPr>
            <a:spLocks noGrp="1"/>
          </p:cNvSpPr>
          <p:nvPr>
            <p:ph idx="1"/>
          </p:nvPr>
        </p:nvSpPr>
        <p:spPr>
          <a:xfrm>
            <a:off x="457200" y="838200"/>
            <a:ext cx="8229600" cy="5287963"/>
          </a:xfrm>
        </p:spPr>
        <p:txBody>
          <a:bodyPr>
            <a:normAutofit/>
          </a:bodyPr>
          <a:lstStyle/>
          <a:p>
            <a:r>
              <a:rPr lang="en-US" dirty="0"/>
              <a:t>You start out as one cell.  Before that cell divides by ____________________it makes an ____________________ copy of DNA.  During __________________________, only specific parts of the DNA are ______________________; and this determines the type of cell.  Once a cell differentiates, this cannot be ______________________.</a:t>
            </a:r>
          </a:p>
          <a:p>
            <a:endParaRPr lang="en-US" dirty="0"/>
          </a:p>
        </p:txBody>
      </p:sp>
      <p:sp>
        <p:nvSpPr>
          <p:cNvPr id="4" name="TextBox 3"/>
          <p:cNvSpPr txBox="1"/>
          <p:nvPr/>
        </p:nvSpPr>
        <p:spPr>
          <a:xfrm>
            <a:off x="3771900" y="1371600"/>
            <a:ext cx="2057400" cy="523220"/>
          </a:xfrm>
          <a:prstGeom prst="rect">
            <a:avLst/>
          </a:prstGeom>
          <a:noFill/>
        </p:spPr>
        <p:txBody>
          <a:bodyPr wrap="square" rtlCol="0">
            <a:spAutoFit/>
          </a:bodyPr>
          <a:lstStyle/>
          <a:p>
            <a:r>
              <a:rPr lang="en-US" sz="2800" b="1" u="sng" dirty="0" smtClean="0"/>
              <a:t>MITOSIS</a:t>
            </a:r>
            <a:endParaRPr lang="en-US" sz="2800" b="1" u="sng" dirty="0"/>
          </a:p>
        </p:txBody>
      </p:sp>
      <p:sp>
        <p:nvSpPr>
          <p:cNvPr id="5" name="TextBox 4"/>
          <p:cNvSpPr txBox="1"/>
          <p:nvPr/>
        </p:nvSpPr>
        <p:spPr>
          <a:xfrm>
            <a:off x="1447800" y="3276600"/>
            <a:ext cx="2514600" cy="523220"/>
          </a:xfrm>
          <a:prstGeom prst="rect">
            <a:avLst/>
          </a:prstGeom>
          <a:noFill/>
        </p:spPr>
        <p:txBody>
          <a:bodyPr wrap="square" rtlCol="0">
            <a:spAutoFit/>
          </a:bodyPr>
          <a:lstStyle/>
          <a:p>
            <a:r>
              <a:rPr lang="en-US" sz="2800" b="1" u="sng" dirty="0" smtClean="0"/>
              <a:t>“TURNED ON”</a:t>
            </a:r>
            <a:endParaRPr lang="en-US" sz="2800" b="1" u="sng" dirty="0"/>
          </a:p>
        </p:txBody>
      </p:sp>
      <p:sp>
        <p:nvSpPr>
          <p:cNvPr id="6" name="TextBox 5"/>
          <p:cNvSpPr txBox="1"/>
          <p:nvPr/>
        </p:nvSpPr>
        <p:spPr>
          <a:xfrm>
            <a:off x="1310833" y="4724400"/>
            <a:ext cx="2514600" cy="523220"/>
          </a:xfrm>
          <a:prstGeom prst="rect">
            <a:avLst/>
          </a:prstGeom>
          <a:noFill/>
        </p:spPr>
        <p:txBody>
          <a:bodyPr wrap="square" rtlCol="0">
            <a:spAutoFit/>
          </a:bodyPr>
          <a:lstStyle/>
          <a:p>
            <a:r>
              <a:rPr lang="en-US" sz="2800" b="1" u="sng" dirty="0" smtClean="0"/>
              <a:t>REVERSED</a:t>
            </a:r>
            <a:endParaRPr lang="en-US" sz="2800" b="1" u="sng" dirty="0"/>
          </a:p>
        </p:txBody>
      </p:sp>
      <p:sp>
        <p:nvSpPr>
          <p:cNvPr id="7" name="TextBox 6">
            <a:hlinkClick r:id="rId2"/>
          </p:cNvPr>
          <p:cNvSpPr txBox="1"/>
          <p:nvPr/>
        </p:nvSpPr>
        <p:spPr>
          <a:xfrm>
            <a:off x="533400" y="6096000"/>
            <a:ext cx="4267200" cy="400110"/>
          </a:xfrm>
          <a:prstGeom prst="rect">
            <a:avLst/>
          </a:prstGeom>
          <a:noFill/>
        </p:spPr>
        <p:txBody>
          <a:bodyPr wrap="square" rtlCol="0">
            <a:spAutoFit/>
          </a:bodyPr>
          <a:lstStyle/>
          <a:p>
            <a:r>
              <a:rPr lang="en-US" sz="2000" b="1" dirty="0" smtClean="0">
                <a:solidFill>
                  <a:schemeClr val="accent4">
                    <a:lumMod val="75000"/>
                  </a:schemeClr>
                </a:solidFill>
              </a:rPr>
              <a:t>Cell Differentiation in a Chicken Video</a:t>
            </a:r>
            <a:endParaRPr lang="en-US" sz="2000" b="1" dirty="0">
              <a:solidFill>
                <a:schemeClr val="accent4">
                  <a:lumMod val="75000"/>
                </a:schemeClr>
              </a:solidFill>
            </a:endParaRPr>
          </a:p>
        </p:txBody>
      </p:sp>
      <p:sp>
        <p:nvSpPr>
          <p:cNvPr id="8" name="TextBox 7"/>
          <p:cNvSpPr txBox="1"/>
          <p:nvPr/>
        </p:nvSpPr>
        <p:spPr>
          <a:xfrm>
            <a:off x="1447800" y="1805221"/>
            <a:ext cx="2057400" cy="523220"/>
          </a:xfrm>
          <a:prstGeom prst="rect">
            <a:avLst/>
          </a:prstGeom>
          <a:noFill/>
        </p:spPr>
        <p:txBody>
          <a:bodyPr wrap="square" rtlCol="0">
            <a:spAutoFit/>
          </a:bodyPr>
          <a:lstStyle/>
          <a:p>
            <a:r>
              <a:rPr lang="en-US" sz="2800" b="1" u="sng" dirty="0" smtClean="0"/>
              <a:t>IDENTICAL</a:t>
            </a:r>
            <a:endParaRPr lang="en-US" sz="2800" b="1" u="sng" dirty="0"/>
          </a:p>
        </p:txBody>
      </p:sp>
      <p:sp>
        <p:nvSpPr>
          <p:cNvPr id="9" name="TextBox 8"/>
          <p:cNvSpPr txBox="1"/>
          <p:nvPr/>
        </p:nvSpPr>
        <p:spPr>
          <a:xfrm>
            <a:off x="1447800" y="2313008"/>
            <a:ext cx="3733800" cy="523220"/>
          </a:xfrm>
          <a:prstGeom prst="rect">
            <a:avLst/>
          </a:prstGeom>
          <a:noFill/>
        </p:spPr>
        <p:txBody>
          <a:bodyPr wrap="square" rtlCol="0">
            <a:spAutoFit/>
          </a:bodyPr>
          <a:lstStyle/>
          <a:p>
            <a:r>
              <a:rPr lang="en-US" sz="2800" b="1" u="sng" dirty="0" smtClean="0"/>
              <a:t>DIFFERENTIATION</a:t>
            </a:r>
            <a:endParaRPr lang="en-US" sz="28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Stem cells to Differentiated cells</a:t>
            </a:r>
            <a:endParaRPr lang="en-US" dirty="0"/>
          </a:p>
        </p:txBody>
      </p:sp>
      <p:pic>
        <p:nvPicPr>
          <p:cNvPr id="4" name="Content Placeholder 3" descr="stem cells.jpg"/>
          <p:cNvPicPr>
            <a:picLocks noGrp="1" noChangeAspect="1"/>
          </p:cNvPicPr>
          <p:nvPr>
            <p:ph idx="1"/>
          </p:nvPr>
        </p:nvPicPr>
        <p:blipFill>
          <a:blip r:embed="rId2" cstate="print"/>
          <a:stretch>
            <a:fillRect/>
          </a:stretch>
        </p:blipFill>
        <p:spPr>
          <a:xfrm>
            <a:off x="759746" y="990600"/>
            <a:ext cx="7093618" cy="565814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Advantages of Sexual Reproduction</a:t>
            </a:r>
            <a:endParaRPr lang="en-US" dirty="0"/>
          </a:p>
        </p:txBody>
      </p:sp>
      <p:sp>
        <p:nvSpPr>
          <p:cNvPr id="3" name="Content Placeholder 2"/>
          <p:cNvSpPr>
            <a:spLocks noGrp="1"/>
          </p:cNvSpPr>
          <p:nvPr>
            <p:ph idx="1"/>
          </p:nvPr>
        </p:nvSpPr>
        <p:spPr>
          <a:xfrm>
            <a:off x="457200" y="838201"/>
            <a:ext cx="8229600" cy="3886200"/>
          </a:xfrm>
        </p:spPr>
        <p:txBody>
          <a:bodyPr>
            <a:normAutofit fontScale="77500" lnSpcReduction="20000"/>
          </a:bodyPr>
          <a:lstStyle/>
          <a:p>
            <a:pPr>
              <a:buNone/>
            </a:pPr>
            <a:r>
              <a:rPr lang="en-US" dirty="0" smtClean="0"/>
              <a:t>An advantage of meiosis coupled with sexual reproduction is the genetic diversity that is the result of:      </a:t>
            </a:r>
            <a:r>
              <a:rPr lang="en-US" b="1" dirty="0" smtClean="0"/>
              <a:t/>
            </a:r>
            <a:br>
              <a:rPr lang="en-US" b="1" dirty="0" smtClean="0"/>
            </a:br>
            <a:r>
              <a:rPr lang="en-US" b="1" dirty="0" smtClean="0"/>
              <a:t>                                       </a:t>
            </a:r>
            <a:r>
              <a:rPr lang="en-US" dirty="0" smtClean="0"/>
              <a:t> </a:t>
            </a:r>
          </a:p>
          <a:p>
            <a:r>
              <a:rPr lang="en-US" dirty="0" smtClean="0"/>
              <a:t>                                                       of an egg and sperm.</a:t>
            </a:r>
            <a:br>
              <a:rPr lang="en-US" dirty="0" smtClean="0"/>
            </a:br>
            <a:endParaRPr lang="en-US" dirty="0" smtClean="0"/>
          </a:p>
          <a:p>
            <a:pPr lvl="0"/>
            <a:r>
              <a:rPr lang="en-US" dirty="0" smtClean="0"/>
              <a:t>                                                            (random organization of chromosome pairs at the equator).</a:t>
            </a:r>
            <a:br>
              <a:rPr lang="en-US" dirty="0" smtClean="0"/>
            </a:br>
            <a:endParaRPr lang="en-US" dirty="0" smtClean="0"/>
          </a:p>
          <a:p>
            <a:pPr lvl="0"/>
            <a:r>
              <a:rPr lang="en-US" dirty="0" smtClean="0"/>
              <a:t>                                   occurs during meiosis I in which homologous chromosomes exchange pieces of chromosomes. </a:t>
            </a:r>
          </a:p>
          <a:p>
            <a:endParaRPr lang="en-US" dirty="0"/>
          </a:p>
        </p:txBody>
      </p:sp>
      <p:sp>
        <p:nvSpPr>
          <p:cNvPr id="4" name="TextBox 3"/>
          <p:cNvSpPr txBox="1"/>
          <p:nvPr/>
        </p:nvSpPr>
        <p:spPr>
          <a:xfrm>
            <a:off x="762000" y="1676400"/>
            <a:ext cx="4038600" cy="523220"/>
          </a:xfrm>
          <a:prstGeom prst="rect">
            <a:avLst/>
          </a:prstGeom>
          <a:noFill/>
        </p:spPr>
        <p:txBody>
          <a:bodyPr wrap="square" rtlCol="0">
            <a:spAutoFit/>
          </a:bodyPr>
          <a:lstStyle/>
          <a:p>
            <a:r>
              <a:rPr lang="en-US" sz="2800" b="1" u="sng" dirty="0" smtClean="0"/>
              <a:t>RANDOM FERTILIZATION</a:t>
            </a:r>
            <a:endParaRPr lang="en-US" sz="2800" b="1" u="sng" dirty="0"/>
          </a:p>
        </p:txBody>
      </p:sp>
      <p:sp>
        <p:nvSpPr>
          <p:cNvPr id="5" name="TextBox 4"/>
          <p:cNvSpPr txBox="1"/>
          <p:nvPr/>
        </p:nvSpPr>
        <p:spPr>
          <a:xfrm>
            <a:off x="762000" y="2362200"/>
            <a:ext cx="4648200" cy="523220"/>
          </a:xfrm>
          <a:prstGeom prst="rect">
            <a:avLst/>
          </a:prstGeom>
          <a:noFill/>
        </p:spPr>
        <p:txBody>
          <a:bodyPr wrap="square" rtlCol="0">
            <a:spAutoFit/>
          </a:bodyPr>
          <a:lstStyle/>
          <a:p>
            <a:r>
              <a:rPr lang="en-US" sz="2800" b="1" u="sng" dirty="0" smtClean="0"/>
              <a:t>INDEPENDENT ASSORTMENT</a:t>
            </a:r>
            <a:endParaRPr lang="en-US" sz="2800" b="1" u="sng" dirty="0"/>
          </a:p>
        </p:txBody>
      </p:sp>
      <p:sp>
        <p:nvSpPr>
          <p:cNvPr id="6" name="TextBox 5"/>
          <p:cNvSpPr txBox="1"/>
          <p:nvPr/>
        </p:nvSpPr>
        <p:spPr>
          <a:xfrm>
            <a:off x="838200" y="3352800"/>
            <a:ext cx="2819400" cy="523220"/>
          </a:xfrm>
          <a:prstGeom prst="rect">
            <a:avLst/>
          </a:prstGeom>
          <a:noFill/>
        </p:spPr>
        <p:txBody>
          <a:bodyPr wrap="square" rtlCol="0">
            <a:spAutoFit/>
          </a:bodyPr>
          <a:lstStyle/>
          <a:p>
            <a:r>
              <a:rPr lang="en-US" sz="2800" b="1" u="sng" dirty="0" smtClean="0"/>
              <a:t>CROSSING OVER</a:t>
            </a:r>
            <a:endParaRPr lang="en-US" sz="2800" b="1" u="sng" dirty="0"/>
          </a:p>
        </p:txBody>
      </p:sp>
      <p:pic>
        <p:nvPicPr>
          <p:cNvPr id="7" name="Picture 6" descr="crossing over.jpg"/>
          <p:cNvPicPr>
            <a:picLocks noChangeAspect="1"/>
          </p:cNvPicPr>
          <p:nvPr/>
        </p:nvPicPr>
        <p:blipFill>
          <a:blip r:embed="rId2" cstate="print"/>
          <a:stretch>
            <a:fillRect/>
          </a:stretch>
        </p:blipFill>
        <p:spPr>
          <a:xfrm>
            <a:off x="1828800" y="4724400"/>
            <a:ext cx="5704403"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Haploid vs. Diploid Cells</a:t>
            </a:r>
            <a:endParaRPr lang="en-US" dirty="0"/>
          </a:p>
        </p:txBody>
      </p:sp>
      <p:sp>
        <p:nvSpPr>
          <p:cNvPr id="3" name="Content Placeholder 2"/>
          <p:cNvSpPr>
            <a:spLocks noGrp="1"/>
          </p:cNvSpPr>
          <p:nvPr>
            <p:ph idx="1"/>
          </p:nvPr>
        </p:nvSpPr>
        <p:spPr>
          <a:xfrm>
            <a:off x="228600" y="1143000"/>
            <a:ext cx="8534400" cy="4800600"/>
          </a:xfrm>
        </p:spPr>
        <p:txBody>
          <a:bodyPr>
            <a:normAutofit/>
          </a:bodyPr>
          <a:lstStyle/>
          <a:p>
            <a:r>
              <a:rPr lang="en-US" sz="2600" dirty="0"/>
              <a:t>Meiosis makes the sex cells which are ________________ (have half number of </a:t>
            </a:r>
            <a:r>
              <a:rPr lang="en-US" sz="2600" dirty="0" smtClean="0"/>
              <a:t>chromosomes).</a:t>
            </a:r>
            <a:br>
              <a:rPr lang="en-US" sz="2600" dirty="0" smtClean="0"/>
            </a:br>
            <a:endParaRPr lang="en-US" sz="2600" dirty="0"/>
          </a:p>
          <a:p>
            <a:r>
              <a:rPr lang="en-US" sz="2600" dirty="0"/>
              <a:t>During </a:t>
            </a:r>
            <a:r>
              <a:rPr lang="en-US" sz="2600" dirty="0" smtClean="0"/>
              <a:t>_____________ </a:t>
            </a:r>
            <a:r>
              <a:rPr lang="en-US" sz="2600" dirty="0"/>
              <a:t>the egg and sperm join to form a _____________________ cell with both chromosomes again</a:t>
            </a:r>
            <a:r>
              <a:rPr lang="en-US" sz="2600" dirty="0" smtClean="0"/>
              <a:t>.</a:t>
            </a:r>
            <a:br>
              <a:rPr lang="en-US" sz="2600" dirty="0" smtClean="0"/>
            </a:br>
            <a:endParaRPr lang="en-US" sz="2600" dirty="0"/>
          </a:p>
          <a:p>
            <a:r>
              <a:rPr lang="en-US" sz="2600" dirty="0"/>
              <a:t>How many pairs of chromosomes does a human have? </a:t>
            </a:r>
          </a:p>
          <a:p>
            <a:endParaRPr lang="en-US" sz="2600" dirty="0"/>
          </a:p>
        </p:txBody>
      </p:sp>
      <p:sp>
        <p:nvSpPr>
          <p:cNvPr id="4" name="TextBox 3"/>
          <p:cNvSpPr txBox="1"/>
          <p:nvPr/>
        </p:nvSpPr>
        <p:spPr>
          <a:xfrm>
            <a:off x="1600200" y="2409033"/>
            <a:ext cx="4038600" cy="523220"/>
          </a:xfrm>
          <a:prstGeom prst="rect">
            <a:avLst/>
          </a:prstGeom>
          <a:noFill/>
        </p:spPr>
        <p:txBody>
          <a:bodyPr wrap="square" rtlCol="0">
            <a:spAutoFit/>
          </a:bodyPr>
          <a:lstStyle/>
          <a:p>
            <a:r>
              <a:rPr lang="en-US" sz="2800" b="1" u="sng" dirty="0" smtClean="0"/>
              <a:t>FERTILIZATION</a:t>
            </a:r>
            <a:endParaRPr lang="en-US" sz="2800" b="1" u="sng" dirty="0"/>
          </a:p>
        </p:txBody>
      </p:sp>
      <p:sp>
        <p:nvSpPr>
          <p:cNvPr id="5" name="TextBox 4"/>
          <p:cNvSpPr txBox="1"/>
          <p:nvPr/>
        </p:nvSpPr>
        <p:spPr>
          <a:xfrm>
            <a:off x="5789994" y="1103023"/>
            <a:ext cx="4038600" cy="523220"/>
          </a:xfrm>
          <a:prstGeom prst="rect">
            <a:avLst/>
          </a:prstGeom>
          <a:noFill/>
        </p:spPr>
        <p:txBody>
          <a:bodyPr wrap="square" rtlCol="0">
            <a:spAutoFit/>
          </a:bodyPr>
          <a:lstStyle/>
          <a:p>
            <a:r>
              <a:rPr lang="en-US" sz="2800" b="1" u="sng" dirty="0" smtClean="0"/>
              <a:t>HAPLOID</a:t>
            </a:r>
            <a:endParaRPr lang="en-US" sz="2800" b="1" u="sng" dirty="0"/>
          </a:p>
        </p:txBody>
      </p:sp>
      <p:sp>
        <p:nvSpPr>
          <p:cNvPr id="6" name="TextBox 5"/>
          <p:cNvSpPr txBox="1"/>
          <p:nvPr/>
        </p:nvSpPr>
        <p:spPr>
          <a:xfrm>
            <a:off x="609600" y="2743200"/>
            <a:ext cx="4038600" cy="523220"/>
          </a:xfrm>
          <a:prstGeom prst="rect">
            <a:avLst/>
          </a:prstGeom>
          <a:noFill/>
        </p:spPr>
        <p:txBody>
          <a:bodyPr wrap="square" rtlCol="0">
            <a:spAutoFit/>
          </a:bodyPr>
          <a:lstStyle/>
          <a:p>
            <a:r>
              <a:rPr lang="en-US" sz="2800" b="1" u="sng" dirty="0" smtClean="0"/>
              <a:t>DIPLOID ZYGOTE</a:t>
            </a:r>
            <a:endParaRPr lang="en-US" sz="2800" b="1" u="sng" dirty="0"/>
          </a:p>
        </p:txBody>
      </p:sp>
      <p:sp>
        <p:nvSpPr>
          <p:cNvPr id="7" name="TextBox 6"/>
          <p:cNvSpPr txBox="1"/>
          <p:nvPr/>
        </p:nvSpPr>
        <p:spPr>
          <a:xfrm>
            <a:off x="8001000" y="4038600"/>
            <a:ext cx="838200" cy="523220"/>
          </a:xfrm>
          <a:prstGeom prst="rect">
            <a:avLst/>
          </a:prstGeom>
          <a:noFill/>
        </p:spPr>
        <p:txBody>
          <a:bodyPr wrap="square" rtlCol="0">
            <a:spAutoFit/>
          </a:bodyPr>
          <a:lstStyle/>
          <a:p>
            <a:r>
              <a:rPr lang="en-US" sz="2800" b="1" u="sng" dirty="0" smtClean="0"/>
              <a:t>46</a:t>
            </a:r>
            <a:endParaRPr lang="en-US" sz="2800" b="1" u="sng" dirty="0"/>
          </a:p>
        </p:txBody>
      </p:sp>
      <p:pic>
        <p:nvPicPr>
          <p:cNvPr id="8" name="Picture 7"/>
          <p:cNvPicPr/>
          <p:nvPr/>
        </p:nvPicPr>
        <p:blipFill>
          <a:blip r:embed="rId2"/>
          <a:srcRect/>
          <a:stretch>
            <a:fillRect/>
          </a:stretch>
        </p:blipFill>
        <p:spPr bwMode="auto">
          <a:xfrm>
            <a:off x="2743200" y="4561820"/>
            <a:ext cx="2381250" cy="2143780"/>
          </a:xfrm>
          <a:prstGeom prst="rect">
            <a:avLst/>
          </a:prstGeom>
          <a:noFill/>
          <a:ln w="9525">
            <a:noFill/>
            <a:miter lim="800000"/>
            <a:headEnd/>
            <a:tailEnd/>
          </a:ln>
        </p:spPr>
      </p:pic>
    </p:spTree>
    <p:extLst>
      <p:ext uri="{BB962C8B-B14F-4D97-AF65-F5344CB8AC3E}">
        <p14:creationId xmlns:p14="http://schemas.microsoft.com/office/powerpoint/2010/main" val="35425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533400"/>
          </a:xfrm>
        </p:spPr>
        <p:txBody>
          <a:bodyPr>
            <a:noAutofit/>
          </a:bodyPr>
          <a:lstStyle/>
          <a:p>
            <a:r>
              <a:rPr lang="en-US" sz="2800" b="1" u="sng" dirty="0"/>
              <a:t>Steps of Cell Division – Asexual Reproduction &amp; </a:t>
            </a:r>
            <a:r>
              <a:rPr lang="en-US" sz="2800" b="1" u="sng" dirty="0" smtClean="0"/>
              <a:t>Mitosis</a:t>
            </a:r>
            <a:endParaRPr lang="en-US" sz="2800" dirty="0"/>
          </a:p>
        </p:txBody>
      </p:sp>
      <p:sp>
        <p:nvSpPr>
          <p:cNvPr id="27" name="TextBox 26"/>
          <p:cNvSpPr txBox="1"/>
          <p:nvPr/>
        </p:nvSpPr>
        <p:spPr>
          <a:xfrm>
            <a:off x="0" y="838200"/>
            <a:ext cx="3816247" cy="3046988"/>
          </a:xfrm>
          <a:prstGeom prst="rect">
            <a:avLst/>
          </a:prstGeom>
          <a:noFill/>
        </p:spPr>
        <p:txBody>
          <a:bodyPr wrap="square" rtlCol="0">
            <a:spAutoFit/>
          </a:bodyPr>
          <a:lstStyle/>
          <a:p>
            <a:r>
              <a:rPr lang="en-US" sz="2400" b="1" dirty="0"/>
              <a:t>Interphase (not a step in mitosis)</a:t>
            </a:r>
            <a:endParaRPr lang="en-US" sz="2400" dirty="0"/>
          </a:p>
          <a:p>
            <a:r>
              <a:rPr lang="en-US" sz="2400" b="1" dirty="0"/>
              <a:t> </a:t>
            </a:r>
            <a:endParaRPr lang="en-US" sz="2400" dirty="0"/>
          </a:p>
          <a:p>
            <a:r>
              <a:rPr lang="en-US" sz="2400" dirty="0"/>
              <a:t>DNA looks like chromatin (squiggly).  </a:t>
            </a:r>
          </a:p>
          <a:p>
            <a:r>
              <a:rPr lang="en-US" sz="2400" dirty="0"/>
              <a:t> </a:t>
            </a:r>
          </a:p>
          <a:p>
            <a:r>
              <a:rPr lang="en-US" sz="2400" dirty="0"/>
              <a:t>DNA copies and the cell grows.</a:t>
            </a:r>
            <a:endParaRPr lang="en-US" sz="2200" b="1" dirty="0"/>
          </a:p>
        </p:txBody>
      </p:sp>
      <p:sp>
        <p:nvSpPr>
          <p:cNvPr id="29" name="TextBox 28"/>
          <p:cNvSpPr txBox="1"/>
          <p:nvPr/>
        </p:nvSpPr>
        <p:spPr>
          <a:xfrm>
            <a:off x="-1" y="4429542"/>
            <a:ext cx="4648201" cy="2308324"/>
          </a:xfrm>
          <a:prstGeom prst="rect">
            <a:avLst/>
          </a:prstGeom>
          <a:noFill/>
        </p:spPr>
        <p:txBody>
          <a:bodyPr wrap="square" rtlCol="0">
            <a:spAutoFit/>
          </a:bodyPr>
          <a:lstStyle/>
          <a:p>
            <a:r>
              <a:rPr lang="en-US" sz="2400" b="1" dirty="0"/>
              <a:t>Prophase (Packs)</a:t>
            </a:r>
            <a:endParaRPr lang="en-US" sz="2400" dirty="0"/>
          </a:p>
          <a:p>
            <a:r>
              <a:rPr lang="en-US" sz="2400" dirty="0"/>
              <a:t> </a:t>
            </a:r>
          </a:p>
          <a:p>
            <a:r>
              <a:rPr lang="en-US" sz="2400" dirty="0"/>
              <a:t>Chromatin packs into chromosomes (X’s)</a:t>
            </a:r>
          </a:p>
          <a:p>
            <a:r>
              <a:rPr lang="en-US" sz="2400" dirty="0"/>
              <a:t> </a:t>
            </a:r>
          </a:p>
          <a:p>
            <a:r>
              <a:rPr lang="en-US" sz="2400" dirty="0"/>
              <a:t>Nucleus breaks down</a:t>
            </a:r>
            <a:endParaRPr lang="en-US" sz="2200" dirty="0"/>
          </a:p>
        </p:txBody>
      </p:sp>
      <p:pic>
        <p:nvPicPr>
          <p:cNvPr id="2068" name="Picture 20"/>
          <p:cNvPicPr>
            <a:picLocks noChangeAspect="1" noChangeArrowheads="1"/>
          </p:cNvPicPr>
          <p:nvPr/>
        </p:nvPicPr>
        <p:blipFill>
          <a:blip r:embed="rId2" cstate="print"/>
          <a:srcRect/>
          <a:stretch>
            <a:fillRect/>
          </a:stretch>
        </p:blipFill>
        <p:spPr bwMode="auto">
          <a:xfrm>
            <a:off x="4648200" y="1201617"/>
            <a:ext cx="2087216" cy="1846383"/>
          </a:xfrm>
          <a:prstGeom prst="rect">
            <a:avLst/>
          </a:prstGeom>
          <a:noFill/>
          <a:ln w="9525">
            <a:noFill/>
            <a:miter lim="800000"/>
            <a:headEnd/>
            <a:tailEnd/>
          </a:ln>
        </p:spPr>
      </p:pic>
      <p:pic>
        <p:nvPicPr>
          <p:cNvPr id="36" name="Picture 35"/>
          <p:cNvPicPr/>
          <p:nvPr/>
        </p:nvPicPr>
        <p:blipFill>
          <a:blip r:embed="rId3" cstate="print">
            <a:lum contrast="-6000"/>
          </a:blip>
          <a:srcRect l="35854" t="19814" r="34569" b="60393"/>
          <a:stretch>
            <a:fillRect/>
          </a:stretch>
        </p:blipFill>
        <p:spPr bwMode="auto">
          <a:xfrm>
            <a:off x="4724400" y="4419600"/>
            <a:ext cx="2133600" cy="1981200"/>
          </a:xfrm>
          <a:prstGeom prst="rect">
            <a:avLst/>
          </a:prstGeom>
          <a:noFill/>
          <a:ln w="9525">
            <a:noFill/>
            <a:miter lim="800000"/>
            <a:headEnd/>
            <a:tailEnd/>
          </a:ln>
        </p:spPr>
      </p:pic>
      <p:sp>
        <p:nvSpPr>
          <p:cNvPr id="37" name="TextBox 36"/>
          <p:cNvSpPr txBox="1"/>
          <p:nvPr/>
        </p:nvSpPr>
        <p:spPr>
          <a:xfrm>
            <a:off x="7086600" y="1201617"/>
            <a:ext cx="1752600" cy="1477328"/>
          </a:xfrm>
          <a:prstGeom prst="rect">
            <a:avLst/>
          </a:prstGeom>
          <a:noFill/>
        </p:spPr>
        <p:txBody>
          <a:bodyPr wrap="square" rtlCol="0">
            <a:spAutoFit/>
          </a:bodyPr>
          <a:lstStyle/>
          <a:p>
            <a:r>
              <a:rPr lang="en-US" b="1" dirty="0" err="1" smtClean="0"/>
              <a:t>Centriole</a:t>
            </a:r>
            <a:r>
              <a:rPr lang="en-US" b="1" dirty="0" smtClean="0"/>
              <a:t/>
            </a:r>
            <a:br>
              <a:rPr lang="en-US" b="1" dirty="0" smtClean="0"/>
            </a:br>
            <a:endParaRPr lang="en-US" b="1" dirty="0" smtClean="0"/>
          </a:p>
          <a:p>
            <a:r>
              <a:rPr lang="en-US" b="1" dirty="0" smtClean="0"/>
              <a:t>Nucleus</a:t>
            </a:r>
            <a:br>
              <a:rPr lang="en-US" b="1" dirty="0" smtClean="0"/>
            </a:br>
            <a:endParaRPr lang="en-US" b="1" dirty="0" smtClean="0"/>
          </a:p>
          <a:p>
            <a:r>
              <a:rPr lang="en-US" b="1" dirty="0" smtClean="0"/>
              <a:t>Chromatin</a:t>
            </a:r>
            <a:endParaRPr lang="en-US" b="1" dirty="0"/>
          </a:p>
        </p:txBody>
      </p:sp>
      <p:sp>
        <p:nvSpPr>
          <p:cNvPr id="38" name="TextBox 37"/>
          <p:cNvSpPr txBox="1"/>
          <p:nvPr/>
        </p:nvSpPr>
        <p:spPr>
          <a:xfrm>
            <a:off x="7086600" y="4038600"/>
            <a:ext cx="1752600" cy="2031325"/>
          </a:xfrm>
          <a:prstGeom prst="rect">
            <a:avLst/>
          </a:prstGeom>
          <a:noFill/>
        </p:spPr>
        <p:txBody>
          <a:bodyPr wrap="square" rtlCol="0">
            <a:spAutoFit/>
          </a:bodyPr>
          <a:lstStyle/>
          <a:p>
            <a:r>
              <a:rPr lang="en-US" b="1" dirty="0" err="1" smtClean="0"/>
              <a:t>Centrioles</a:t>
            </a:r>
            <a:r>
              <a:rPr lang="en-US" b="1" dirty="0" smtClean="0"/>
              <a:t/>
            </a:r>
            <a:br>
              <a:rPr lang="en-US" b="1" dirty="0" smtClean="0"/>
            </a:br>
            <a:endParaRPr lang="en-US" b="1" dirty="0" smtClean="0"/>
          </a:p>
          <a:p>
            <a:r>
              <a:rPr lang="en-US" b="1" dirty="0" smtClean="0"/>
              <a:t>Spindle fibers</a:t>
            </a:r>
          </a:p>
          <a:p>
            <a:endParaRPr lang="en-US" b="1" dirty="0" smtClean="0"/>
          </a:p>
          <a:p>
            <a:r>
              <a:rPr lang="en-US" b="1" dirty="0" smtClean="0"/>
              <a:t>Nucleus</a:t>
            </a:r>
            <a:br>
              <a:rPr lang="en-US" b="1" dirty="0" smtClean="0"/>
            </a:br>
            <a:endParaRPr lang="en-US" b="1" dirty="0" smtClean="0"/>
          </a:p>
          <a:p>
            <a:r>
              <a:rPr lang="en-US" b="1" dirty="0" smtClean="0"/>
              <a:t>Chromosomes</a:t>
            </a:r>
            <a:endParaRPr lang="en-US" b="1" dirty="0"/>
          </a:p>
        </p:txBody>
      </p:sp>
      <p:cxnSp>
        <p:nvCxnSpPr>
          <p:cNvPr id="40" name="Straight Arrow Connector 39"/>
          <p:cNvCxnSpPr/>
          <p:nvPr/>
        </p:nvCxnSpPr>
        <p:spPr>
          <a:xfrm flipH="1">
            <a:off x="5486400" y="1354017"/>
            <a:ext cx="16764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1"/>
          </p:cNvCxnSpPr>
          <p:nvPr/>
        </p:nvCxnSpPr>
        <p:spPr>
          <a:xfrm flipH="1">
            <a:off x="6324600" y="1940281"/>
            <a:ext cx="762000" cy="17573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6096000" y="2420817"/>
            <a:ext cx="1143000" cy="76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6096000" y="4267200"/>
            <a:ext cx="10668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5562600" y="4800600"/>
            <a:ext cx="16002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6477000" y="5334000"/>
            <a:ext cx="6858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6019800" y="5638800"/>
            <a:ext cx="11430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68"/>
                                        </p:tgtEl>
                                        <p:attrNameLst>
                                          <p:attrName>style.visibility</p:attrName>
                                        </p:attrNameLst>
                                      </p:cBhvr>
                                      <p:to>
                                        <p:strVal val="visible"/>
                                      </p:to>
                                    </p:set>
                                    <p:animEffect transition="in" filter="checkerboard(across)">
                                      <p:cBhvr>
                                        <p:cTn id="7" dur="500"/>
                                        <p:tgtEl>
                                          <p:spTgt spid="2068"/>
                                        </p:tgtEl>
                                      </p:cBhvr>
                                    </p:animEffect>
                                  </p:childTnLst>
                                </p:cTn>
                              </p:par>
                              <p:par>
                                <p:cTn id="8" presetID="5"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checkerboard(across)">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smtClean="0"/>
              <a:t>Mitosis vs. Meiosis Table</a:t>
            </a:r>
            <a:endParaRPr lang="en-US" dirty="0"/>
          </a:p>
        </p:txBody>
      </p:sp>
      <p:graphicFrame>
        <p:nvGraphicFramePr>
          <p:cNvPr id="4" name="Content Placeholder 3"/>
          <p:cNvGraphicFramePr>
            <a:graphicFrameLocks noGrp="1"/>
          </p:cNvGraphicFramePr>
          <p:nvPr>
            <p:ph idx="1"/>
          </p:nvPr>
        </p:nvGraphicFramePr>
        <p:xfrm>
          <a:off x="457200" y="762002"/>
          <a:ext cx="8229600" cy="5867396"/>
        </p:xfrm>
        <a:graphic>
          <a:graphicData uri="http://schemas.openxmlformats.org/drawingml/2006/table">
            <a:tbl>
              <a:tblPr firstRow="1" bandRow="1">
                <a:tableStyleId>{5C22544A-7EE6-4342-B048-85BDC9FD1C3A}</a:tableStyleId>
              </a:tblPr>
              <a:tblGrid>
                <a:gridCol w="457200"/>
                <a:gridCol w="3657600"/>
                <a:gridCol w="2057400"/>
                <a:gridCol w="2057400"/>
              </a:tblGrid>
              <a:tr h="485074">
                <a:tc>
                  <a:txBody>
                    <a:bodyPr/>
                    <a:lstStyle/>
                    <a:p>
                      <a:endParaRPr lang="en-US" dirty="0"/>
                    </a:p>
                  </a:txBody>
                  <a:tcPr/>
                </a:tc>
                <a:tc>
                  <a:txBody>
                    <a:bodyPr/>
                    <a:lstStyle/>
                    <a:p>
                      <a:pPr algn="ctr"/>
                      <a:r>
                        <a:rPr lang="en-US" dirty="0" smtClean="0"/>
                        <a:t>Description</a:t>
                      </a:r>
                      <a:endParaRPr lang="en-US" dirty="0"/>
                    </a:p>
                  </a:txBody>
                  <a:tcPr/>
                </a:tc>
                <a:tc>
                  <a:txBody>
                    <a:bodyPr/>
                    <a:lstStyle/>
                    <a:p>
                      <a:pPr algn="ctr"/>
                      <a:r>
                        <a:rPr lang="en-US" dirty="0" smtClean="0"/>
                        <a:t>Mitosis</a:t>
                      </a:r>
                      <a:endParaRPr lang="en-US" dirty="0"/>
                    </a:p>
                  </a:txBody>
                  <a:tcPr/>
                </a:tc>
                <a:tc>
                  <a:txBody>
                    <a:bodyPr/>
                    <a:lstStyle/>
                    <a:p>
                      <a:pPr algn="ctr"/>
                      <a:r>
                        <a:rPr lang="en-US" dirty="0" smtClean="0"/>
                        <a:t>Meiosis</a:t>
                      </a:r>
                      <a:endParaRPr lang="en-US" dirty="0"/>
                    </a:p>
                  </a:txBody>
                  <a:tcPr/>
                </a:tc>
              </a:tr>
              <a:tr h="837250">
                <a:tc>
                  <a:txBody>
                    <a:bodyPr/>
                    <a:lstStyle/>
                    <a:p>
                      <a:pPr algn="ctr"/>
                      <a:r>
                        <a:rPr lang="en-US" dirty="0" smtClean="0"/>
                        <a:t>1</a:t>
                      </a:r>
                      <a:endParaRPr lang="en-US" dirty="0"/>
                    </a:p>
                  </a:txBody>
                  <a:tcPr/>
                </a:tc>
                <a:tc>
                  <a:txBody>
                    <a:bodyPr/>
                    <a:lstStyle/>
                    <a:p>
                      <a:r>
                        <a:rPr lang="en-US" sz="1800" kern="1200" dirty="0" smtClean="0">
                          <a:solidFill>
                            <a:schemeClr val="dk1"/>
                          </a:solidFill>
                          <a:latin typeface="+mn-lt"/>
                          <a:ea typeface="+mn-ea"/>
                          <a:cs typeface="+mn-cs"/>
                        </a:rPr>
                        <a:t>In what cells do these processes occur?</a:t>
                      </a:r>
                      <a:endParaRPr lang="en-US" dirty="0"/>
                    </a:p>
                  </a:txBody>
                  <a:tcPr/>
                </a:tc>
                <a:tc>
                  <a:txBody>
                    <a:bodyPr/>
                    <a:lstStyle/>
                    <a:p>
                      <a:endParaRPr lang="en-US"/>
                    </a:p>
                  </a:txBody>
                  <a:tcPr/>
                </a:tc>
                <a:tc>
                  <a:txBody>
                    <a:bodyPr/>
                    <a:lstStyle/>
                    <a:p>
                      <a:endParaRPr lang="en-US"/>
                    </a:p>
                  </a:txBody>
                  <a:tcPr/>
                </a:tc>
              </a:tr>
              <a:tr h="837250">
                <a:tc>
                  <a:txBody>
                    <a:bodyPr/>
                    <a:lstStyle/>
                    <a:p>
                      <a:pPr algn="ctr"/>
                      <a:r>
                        <a:rPr lang="en-US" dirty="0" smtClean="0"/>
                        <a:t>2</a:t>
                      </a:r>
                      <a:endParaRPr lang="en-US" dirty="0"/>
                    </a:p>
                  </a:txBody>
                  <a:tcPr/>
                </a:tc>
                <a:tc>
                  <a:txBody>
                    <a:bodyPr/>
                    <a:lstStyle/>
                    <a:p>
                      <a:r>
                        <a:rPr lang="en-US" sz="1800" kern="1200" dirty="0" smtClean="0">
                          <a:solidFill>
                            <a:schemeClr val="dk1"/>
                          </a:solidFill>
                          <a:latin typeface="+mn-lt"/>
                          <a:ea typeface="+mn-ea"/>
                          <a:cs typeface="+mn-cs"/>
                        </a:rPr>
                        <a:t>Involved in Sexual or Asexual Reproduction?</a:t>
                      </a:r>
                      <a:endParaRPr lang="en-US" dirty="0"/>
                    </a:p>
                  </a:txBody>
                  <a:tcPr/>
                </a:tc>
                <a:tc>
                  <a:txBody>
                    <a:bodyPr/>
                    <a:lstStyle/>
                    <a:p>
                      <a:endParaRPr lang="en-US"/>
                    </a:p>
                  </a:txBody>
                  <a:tcPr/>
                </a:tc>
                <a:tc>
                  <a:txBody>
                    <a:bodyPr/>
                    <a:lstStyle/>
                    <a:p>
                      <a:endParaRPr lang="en-US"/>
                    </a:p>
                  </a:txBody>
                  <a:tcPr/>
                </a:tc>
              </a:tr>
              <a:tr h="837250">
                <a:tc>
                  <a:txBody>
                    <a:bodyPr/>
                    <a:lstStyle/>
                    <a:p>
                      <a:pPr algn="ctr"/>
                      <a:r>
                        <a:rPr lang="en-US" dirty="0" smtClean="0"/>
                        <a:t>3</a:t>
                      </a:r>
                      <a:endParaRPr lang="en-US" dirty="0"/>
                    </a:p>
                  </a:txBody>
                  <a:tcPr/>
                </a:tc>
                <a:tc>
                  <a:txBody>
                    <a:bodyPr/>
                    <a:lstStyle/>
                    <a:p>
                      <a:r>
                        <a:rPr lang="en-US" sz="1800" kern="1200" dirty="0" smtClean="0">
                          <a:solidFill>
                            <a:schemeClr val="dk1"/>
                          </a:solidFill>
                          <a:latin typeface="+mn-lt"/>
                          <a:ea typeface="+mn-ea"/>
                          <a:cs typeface="+mn-cs"/>
                        </a:rPr>
                        <a:t>How many times does the nucleus divide?</a:t>
                      </a:r>
                      <a:endParaRPr lang="en-US" dirty="0"/>
                    </a:p>
                  </a:txBody>
                  <a:tcPr/>
                </a:tc>
                <a:tc>
                  <a:txBody>
                    <a:bodyPr/>
                    <a:lstStyle/>
                    <a:p>
                      <a:endParaRPr lang="en-US" dirty="0"/>
                    </a:p>
                  </a:txBody>
                  <a:tcPr/>
                </a:tc>
                <a:tc>
                  <a:txBody>
                    <a:bodyPr/>
                    <a:lstStyle/>
                    <a:p>
                      <a:endParaRPr lang="en-US" dirty="0"/>
                    </a:p>
                  </a:txBody>
                  <a:tcPr/>
                </a:tc>
              </a:tr>
              <a:tr h="1196072">
                <a:tc>
                  <a:txBody>
                    <a:bodyPr/>
                    <a:lstStyle/>
                    <a:p>
                      <a:pPr algn="ctr"/>
                      <a:r>
                        <a:rPr lang="en-US" dirty="0" smtClean="0"/>
                        <a:t>4</a:t>
                      </a:r>
                      <a:endParaRPr lang="en-US" dirty="0"/>
                    </a:p>
                  </a:txBody>
                  <a:tcPr/>
                </a:tc>
                <a:tc>
                  <a:txBody>
                    <a:bodyPr/>
                    <a:lstStyle/>
                    <a:p>
                      <a:r>
                        <a:rPr lang="en-US" sz="1800" kern="1200" dirty="0" smtClean="0">
                          <a:solidFill>
                            <a:schemeClr val="dk1"/>
                          </a:solidFill>
                          <a:latin typeface="+mn-lt"/>
                          <a:ea typeface="+mn-ea"/>
                          <a:cs typeface="+mn-cs"/>
                        </a:rPr>
                        <a:t>At the end of the process, how does the daughter cell compare to the parent? </a:t>
                      </a:r>
                      <a:endParaRPr lang="en-US" dirty="0"/>
                    </a:p>
                  </a:txBody>
                  <a:tcPr/>
                </a:tc>
                <a:tc>
                  <a:txBody>
                    <a:bodyPr/>
                    <a:lstStyle/>
                    <a:p>
                      <a:endParaRPr lang="en-US" dirty="0"/>
                    </a:p>
                  </a:txBody>
                  <a:tcPr/>
                </a:tc>
                <a:tc>
                  <a:txBody>
                    <a:bodyPr/>
                    <a:lstStyle/>
                    <a:p>
                      <a:endParaRPr lang="en-US"/>
                    </a:p>
                  </a:txBody>
                  <a:tcPr/>
                </a:tc>
              </a:tr>
              <a:tr h="837250">
                <a:tc>
                  <a:txBody>
                    <a:bodyPr/>
                    <a:lstStyle/>
                    <a:p>
                      <a:pPr algn="ctr"/>
                      <a:r>
                        <a:rPr lang="en-US" dirty="0" smtClean="0"/>
                        <a:t>5</a:t>
                      </a:r>
                      <a:endParaRPr lang="en-US" dirty="0"/>
                    </a:p>
                  </a:txBody>
                  <a:tcPr/>
                </a:tc>
                <a:tc>
                  <a:txBody>
                    <a:bodyPr/>
                    <a:lstStyle/>
                    <a:p>
                      <a:r>
                        <a:rPr lang="en-US" sz="1800" kern="1200" dirty="0" smtClean="0">
                          <a:solidFill>
                            <a:schemeClr val="dk1"/>
                          </a:solidFill>
                          <a:latin typeface="+mn-lt"/>
                          <a:ea typeface="+mn-ea"/>
                          <a:cs typeface="+mn-cs"/>
                        </a:rPr>
                        <a:t>Diploid or Haploid at the beginning of the process.</a:t>
                      </a:r>
                      <a:endParaRPr lang="en-US" dirty="0"/>
                    </a:p>
                  </a:txBody>
                  <a:tcPr/>
                </a:tc>
                <a:tc>
                  <a:txBody>
                    <a:bodyPr/>
                    <a:lstStyle/>
                    <a:p>
                      <a:endParaRPr lang="en-US" dirty="0"/>
                    </a:p>
                  </a:txBody>
                  <a:tcPr/>
                </a:tc>
                <a:tc>
                  <a:txBody>
                    <a:bodyPr/>
                    <a:lstStyle/>
                    <a:p>
                      <a:endParaRPr lang="en-US"/>
                    </a:p>
                  </a:txBody>
                  <a:tcPr/>
                </a:tc>
              </a:tr>
              <a:tr h="837250">
                <a:tc>
                  <a:txBody>
                    <a:bodyPr/>
                    <a:lstStyle/>
                    <a:p>
                      <a:pPr algn="ctr"/>
                      <a:r>
                        <a:rPr lang="en-US" dirty="0" smtClean="0"/>
                        <a:t>6</a:t>
                      </a:r>
                      <a:endParaRPr lang="en-US" dirty="0"/>
                    </a:p>
                  </a:txBody>
                  <a:tcPr/>
                </a:tc>
                <a:tc>
                  <a:txBody>
                    <a:bodyPr/>
                    <a:lstStyle/>
                    <a:p>
                      <a:r>
                        <a:rPr lang="en-US" sz="1800" kern="1200" dirty="0" smtClean="0">
                          <a:solidFill>
                            <a:schemeClr val="dk1"/>
                          </a:solidFill>
                          <a:latin typeface="+mn-lt"/>
                          <a:ea typeface="+mn-ea"/>
                          <a:cs typeface="+mn-cs"/>
                        </a:rPr>
                        <a:t>Diploid or Haploid at the end of the process.</a:t>
                      </a:r>
                      <a:endParaRPr lang="en-US" dirty="0"/>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4724400" y="1371600"/>
            <a:ext cx="1752600" cy="523220"/>
          </a:xfrm>
          <a:prstGeom prst="rect">
            <a:avLst/>
          </a:prstGeom>
          <a:noFill/>
        </p:spPr>
        <p:txBody>
          <a:bodyPr wrap="square" rtlCol="0">
            <a:spAutoFit/>
          </a:bodyPr>
          <a:lstStyle/>
          <a:p>
            <a:r>
              <a:rPr lang="en-US" sz="2800" b="1" u="sng" dirty="0" smtClean="0"/>
              <a:t>SOMATIC</a:t>
            </a:r>
            <a:endParaRPr lang="en-US" sz="2800" b="1" u="sng" dirty="0"/>
          </a:p>
        </p:txBody>
      </p:sp>
      <p:sp>
        <p:nvSpPr>
          <p:cNvPr id="6" name="TextBox 5"/>
          <p:cNvSpPr txBox="1"/>
          <p:nvPr/>
        </p:nvSpPr>
        <p:spPr>
          <a:xfrm>
            <a:off x="6781800" y="1371600"/>
            <a:ext cx="1752600" cy="523220"/>
          </a:xfrm>
          <a:prstGeom prst="rect">
            <a:avLst/>
          </a:prstGeom>
          <a:noFill/>
        </p:spPr>
        <p:txBody>
          <a:bodyPr wrap="square" rtlCol="0">
            <a:spAutoFit/>
          </a:bodyPr>
          <a:lstStyle/>
          <a:p>
            <a:r>
              <a:rPr lang="en-US" sz="2800" b="1" u="sng" dirty="0" smtClean="0"/>
              <a:t>GAMETES</a:t>
            </a:r>
            <a:endParaRPr lang="en-US" sz="2800" b="1" u="sng" dirty="0"/>
          </a:p>
        </p:txBody>
      </p:sp>
      <p:sp>
        <p:nvSpPr>
          <p:cNvPr id="7" name="TextBox 6"/>
          <p:cNvSpPr txBox="1"/>
          <p:nvPr/>
        </p:nvSpPr>
        <p:spPr>
          <a:xfrm>
            <a:off x="4724400" y="2209800"/>
            <a:ext cx="1752600" cy="523220"/>
          </a:xfrm>
          <a:prstGeom prst="rect">
            <a:avLst/>
          </a:prstGeom>
          <a:noFill/>
        </p:spPr>
        <p:txBody>
          <a:bodyPr wrap="square" rtlCol="0">
            <a:spAutoFit/>
          </a:bodyPr>
          <a:lstStyle/>
          <a:p>
            <a:r>
              <a:rPr lang="en-US" sz="2800" b="1" u="sng" dirty="0" smtClean="0"/>
              <a:t>ASEXUAL</a:t>
            </a:r>
            <a:endParaRPr lang="en-US" sz="2800" b="1" u="sng" dirty="0"/>
          </a:p>
        </p:txBody>
      </p:sp>
      <p:sp>
        <p:nvSpPr>
          <p:cNvPr id="8" name="TextBox 7"/>
          <p:cNvSpPr txBox="1"/>
          <p:nvPr/>
        </p:nvSpPr>
        <p:spPr>
          <a:xfrm>
            <a:off x="6781800" y="2209800"/>
            <a:ext cx="1752600" cy="523220"/>
          </a:xfrm>
          <a:prstGeom prst="rect">
            <a:avLst/>
          </a:prstGeom>
          <a:noFill/>
        </p:spPr>
        <p:txBody>
          <a:bodyPr wrap="square" rtlCol="0">
            <a:spAutoFit/>
          </a:bodyPr>
          <a:lstStyle/>
          <a:p>
            <a:r>
              <a:rPr lang="en-US" sz="2800" b="1" u="sng" dirty="0" smtClean="0"/>
              <a:t>SEXUAL</a:t>
            </a:r>
            <a:endParaRPr lang="en-US" sz="2800" b="1" u="sng" dirty="0"/>
          </a:p>
        </p:txBody>
      </p:sp>
      <p:sp>
        <p:nvSpPr>
          <p:cNvPr id="9" name="TextBox 8"/>
          <p:cNvSpPr txBox="1"/>
          <p:nvPr/>
        </p:nvSpPr>
        <p:spPr>
          <a:xfrm>
            <a:off x="5257800" y="3048000"/>
            <a:ext cx="609600" cy="523220"/>
          </a:xfrm>
          <a:prstGeom prst="rect">
            <a:avLst/>
          </a:prstGeom>
          <a:noFill/>
        </p:spPr>
        <p:txBody>
          <a:bodyPr wrap="square" rtlCol="0">
            <a:spAutoFit/>
          </a:bodyPr>
          <a:lstStyle/>
          <a:p>
            <a:r>
              <a:rPr lang="en-US" sz="2800" b="1" u="sng" dirty="0" smtClean="0"/>
              <a:t>1</a:t>
            </a:r>
            <a:endParaRPr lang="en-US" sz="2800" b="1" u="sng" dirty="0"/>
          </a:p>
        </p:txBody>
      </p:sp>
      <p:sp>
        <p:nvSpPr>
          <p:cNvPr id="10" name="TextBox 9"/>
          <p:cNvSpPr txBox="1"/>
          <p:nvPr/>
        </p:nvSpPr>
        <p:spPr>
          <a:xfrm>
            <a:off x="7315200" y="3048000"/>
            <a:ext cx="609600" cy="523220"/>
          </a:xfrm>
          <a:prstGeom prst="rect">
            <a:avLst/>
          </a:prstGeom>
          <a:noFill/>
        </p:spPr>
        <p:txBody>
          <a:bodyPr wrap="square" rtlCol="0">
            <a:spAutoFit/>
          </a:bodyPr>
          <a:lstStyle/>
          <a:p>
            <a:r>
              <a:rPr lang="en-US" sz="2800" b="1" u="sng" dirty="0" smtClean="0"/>
              <a:t>2</a:t>
            </a:r>
            <a:endParaRPr lang="en-US" sz="2800" b="1" u="sng" dirty="0"/>
          </a:p>
        </p:txBody>
      </p:sp>
      <p:sp>
        <p:nvSpPr>
          <p:cNvPr id="11" name="TextBox 10"/>
          <p:cNvSpPr txBox="1"/>
          <p:nvPr/>
        </p:nvSpPr>
        <p:spPr>
          <a:xfrm>
            <a:off x="4648200" y="4038600"/>
            <a:ext cx="1905000" cy="523220"/>
          </a:xfrm>
          <a:prstGeom prst="rect">
            <a:avLst/>
          </a:prstGeom>
          <a:noFill/>
        </p:spPr>
        <p:txBody>
          <a:bodyPr wrap="square" rtlCol="0">
            <a:spAutoFit/>
          </a:bodyPr>
          <a:lstStyle/>
          <a:p>
            <a:r>
              <a:rPr lang="en-US" sz="2800" b="1" u="sng" dirty="0" smtClean="0"/>
              <a:t>IDENTICAL</a:t>
            </a:r>
            <a:endParaRPr lang="en-US" sz="2800" b="1" u="sng" dirty="0"/>
          </a:p>
        </p:txBody>
      </p:sp>
      <p:sp>
        <p:nvSpPr>
          <p:cNvPr id="12" name="TextBox 11"/>
          <p:cNvSpPr txBox="1"/>
          <p:nvPr/>
        </p:nvSpPr>
        <p:spPr>
          <a:xfrm>
            <a:off x="6629400" y="3886200"/>
            <a:ext cx="1981200" cy="954107"/>
          </a:xfrm>
          <a:prstGeom prst="rect">
            <a:avLst/>
          </a:prstGeom>
          <a:noFill/>
        </p:spPr>
        <p:txBody>
          <a:bodyPr wrap="square" rtlCol="0">
            <a:spAutoFit/>
          </a:bodyPr>
          <a:lstStyle/>
          <a:p>
            <a:r>
              <a:rPr lang="en-US" sz="2800" b="1" dirty="0" smtClean="0"/>
              <a:t>      </a:t>
            </a:r>
            <a:r>
              <a:rPr lang="en-US" sz="2800" b="1" u="sng" dirty="0" smtClean="0"/>
              <a:t>HALF CHROMO. #</a:t>
            </a:r>
            <a:endParaRPr lang="en-US" sz="2800" b="1" u="sng" dirty="0"/>
          </a:p>
        </p:txBody>
      </p:sp>
      <p:sp>
        <p:nvSpPr>
          <p:cNvPr id="13" name="TextBox 12"/>
          <p:cNvSpPr txBox="1"/>
          <p:nvPr/>
        </p:nvSpPr>
        <p:spPr>
          <a:xfrm>
            <a:off x="4724400" y="5105400"/>
            <a:ext cx="1752600" cy="523220"/>
          </a:xfrm>
          <a:prstGeom prst="rect">
            <a:avLst/>
          </a:prstGeom>
          <a:noFill/>
        </p:spPr>
        <p:txBody>
          <a:bodyPr wrap="square" rtlCol="0">
            <a:spAutoFit/>
          </a:bodyPr>
          <a:lstStyle/>
          <a:p>
            <a:r>
              <a:rPr lang="en-US" sz="2800" b="1" u="sng" dirty="0" smtClean="0"/>
              <a:t>DIPLOID</a:t>
            </a:r>
            <a:endParaRPr lang="en-US" sz="2800" b="1" u="sng" dirty="0"/>
          </a:p>
        </p:txBody>
      </p:sp>
      <p:sp>
        <p:nvSpPr>
          <p:cNvPr id="14" name="TextBox 13"/>
          <p:cNvSpPr txBox="1"/>
          <p:nvPr/>
        </p:nvSpPr>
        <p:spPr>
          <a:xfrm>
            <a:off x="6781800" y="5115580"/>
            <a:ext cx="1752600" cy="523220"/>
          </a:xfrm>
          <a:prstGeom prst="rect">
            <a:avLst/>
          </a:prstGeom>
          <a:noFill/>
        </p:spPr>
        <p:txBody>
          <a:bodyPr wrap="square" rtlCol="0">
            <a:spAutoFit/>
          </a:bodyPr>
          <a:lstStyle/>
          <a:p>
            <a:r>
              <a:rPr lang="en-US" sz="2800" b="1" u="sng" dirty="0" smtClean="0"/>
              <a:t>DIPLOID</a:t>
            </a:r>
            <a:endParaRPr lang="en-US" sz="2800" b="1" u="sng" dirty="0"/>
          </a:p>
        </p:txBody>
      </p:sp>
      <p:sp>
        <p:nvSpPr>
          <p:cNvPr id="15" name="TextBox 14"/>
          <p:cNvSpPr txBox="1"/>
          <p:nvPr/>
        </p:nvSpPr>
        <p:spPr>
          <a:xfrm>
            <a:off x="4724400" y="5943600"/>
            <a:ext cx="1752600" cy="523220"/>
          </a:xfrm>
          <a:prstGeom prst="rect">
            <a:avLst/>
          </a:prstGeom>
          <a:noFill/>
        </p:spPr>
        <p:txBody>
          <a:bodyPr wrap="square" rtlCol="0">
            <a:spAutoFit/>
          </a:bodyPr>
          <a:lstStyle/>
          <a:p>
            <a:r>
              <a:rPr lang="en-US" sz="2800" b="1" u="sng" dirty="0" smtClean="0"/>
              <a:t>DIPLOID</a:t>
            </a:r>
            <a:endParaRPr lang="en-US" sz="2800" b="1" u="sng" dirty="0"/>
          </a:p>
        </p:txBody>
      </p:sp>
      <p:sp>
        <p:nvSpPr>
          <p:cNvPr id="16" name="TextBox 15"/>
          <p:cNvSpPr txBox="1"/>
          <p:nvPr/>
        </p:nvSpPr>
        <p:spPr>
          <a:xfrm>
            <a:off x="6781800" y="5943600"/>
            <a:ext cx="1752600" cy="523220"/>
          </a:xfrm>
          <a:prstGeom prst="rect">
            <a:avLst/>
          </a:prstGeom>
          <a:noFill/>
        </p:spPr>
        <p:txBody>
          <a:bodyPr wrap="square" rtlCol="0">
            <a:spAutoFit/>
          </a:bodyPr>
          <a:lstStyle/>
          <a:p>
            <a:r>
              <a:rPr lang="en-US" sz="2800" b="1" u="sng" dirty="0" smtClean="0"/>
              <a:t>HAPLOID</a:t>
            </a:r>
            <a:endParaRPr lang="en-US" sz="2800" b="1" u="sng" dirty="0"/>
          </a:p>
        </p:txBody>
      </p:sp>
      <p:sp>
        <p:nvSpPr>
          <p:cNvPr id="17" name="TextBox 16">
            <a:hlinkClick r:id="rId2"/>
          </p:cNvPr>
          <p:cNvSpPr txBox="1"/>
          <p:nvPr/>
        </p:nvSpPr>
        <p:spPr>
          <a:xfrm>
            <a:off x="0" y="-76200"/>
            <a:ext cx="1828800" cy="830997"/>
          </a:xfrm>
          <a:prstGeom prst="rect">
            <a:avLst/>
          </a:prstGeom>
          <a:noFill/>
        </p:spPr>
        <p:txBody>
          <a:bodyPr wrap="square" rtlCol="0">
            <a:spAutoFit/>
          </a:bodyPr>
          <a:lstStyle/>
          <a:p>
            <a:r>
              <a:rPr lang="en-US" sz="1600" b="1" dirty="0" smtClean="0"/>
              <a:t>Animation Comparing Both Processes</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smtClean="0"/>
              <a:t>Mitosis vs. Meiosis Table</a:t>
            </a:r>
            <a:endParaRPr lang="en-US" dirty="0"/>
          </a:p>
        </p:txBody>
      </p:sp>
      <p:graphicFrame>
        <p:nvGraphicFramePr>
          <p:cNvPr id="4" name="Content Placeholder 3"/>
          <p:cNvGraphicFramePr>
            <a:graphicFrameLocks noGrp="1"/>
          </p:cNvGraphicFramePr>
          <p:nvPr>
            <p:ph idx="1"/>
          </p:nvPr>
        </p:nvGraphicFramePr>
        <p:xfrm>
          <a:off x="457200" y="762002"/>
          <a:ext cx="8229600" cy="6007406"/>
        </p:xfrm>
        <a:graphic>
          <a:graphicData uri="http://schemas.openxmlformats.org/drawingml/2006/table">
            <a:tbl>
              <a:tblPr firstRow="1" bandRow="1">
                <a:tableStyleId>{5C22544A-7EE6-4342-B048-85BDC9FD1C3A}</a:tableStyleId>
              </a:tblPr>
              <a:tblGrid>
                <a:gridCol w="457200"/>
                <a:gridCol w="3657600"/>
                <a:gridCol w="2057400"/>
                <a:gridCol w="2057400"/>
              </a:tblGrid>
              <a:tr h="485074">
                <a:tc>
                  <a:txBody>
                    <a:bodyPr/>
                    <a:lstStyle/>
                    <a:p>
                      <a:endParaRPr lang="en-US" dirty="0"/>
                    </a:p>
                  </a:txBody>
                  <a:tcPr/>
                </a:tc>
                <a:tc>
                  <a:txBody>
                    <a:bodyPr/>
                    <a:lstStyle/>
                    <a:p>
                      <a:pPr algn="ctr"/>
                      <a:r>
                        <a:rPr lang="en-US" dirty="0" smtClean="0"/>
                        <a:t>Description</a:t>
                      </a:r>
                      <a:endParaRPr lang="en-US" dirty="0"/>
                    </a:p>
                  </a:txBody>
                  <a:tcPr/>
                </a:tc>
                <a:tc>
                  <a:txBody>
                    <a:bodyPr/>
                    <a:lstStyle/>
                    <a:p>
                      <a:pPr algn="ctr"/>
                      <a:r>
                        <a:rPr lang="en-US" dirty="0" smtClean="0"/>
                        <a:t>Mitosis</a:t>
                      </a:r>
                      <a:endParaRPr lang="en-US" dirty="0"/>
                    </a:p>
                  </a:txBody>
                  <a:tcPr/>
                </a:tc>
                <a:tc>
                  <a:txBody>
                    <a:bodyPr/>
                    <a:lstStyle/>
                    <a:p>
                      <a:pPr algn="ctr"/>
                      <a:r>
                        <a:rPr lang="en-US" dirty="0" smtClean="0"/>
                        <a:t>Meiosis</a:t>
                      </a:r>
                      <a:endParaRPr lang="en-US" dirty="0"/>
                    </a:p>
                  </a:txBody>
                  <a:tcPr/>
                </a:tc>
              </a:tr>
              <a:tr h="837250">
                <a:tc>
                  <a:txBody>
                    <a:bodyPr/>
                    <a:lstStyle/>
                    <a:p>
                      <a:pPr algn="ctr"/>
                      <a:r>
                        <a:rPr lang="en-US" dirty="0" smtClean="0"/>
                        <a:t>7</a:t>
                      </a:r>
                      <a:endParaRPr lang="en-US" dirty="0"/>
                    </a:p>
                  </a:txBody>
                  <a:tcPr/>
                </a:tc>
                <a:tc>
                  <a:txBody>
                    <a:bodyPr/>
                    <a:lstStyle/>
                    <a:p>
                      <a:r>
                        <a:rPr lang="en-US" sz="1800" kern="1200" dirty="0" smtClean="0">
                          <a:solidFill>
                            <a:schemeClr val="dk1"/>
                          </a:solidFill>
                          <a:latin typeface="+mn-lt"/>
                          <a:ea typeface="+mn-ea"/>
                          <a:cs typeface="+mn-cs"/>
                        </a:rPr>
                        <a:t>Does the process increases genetic variation?</a:t>
                      </a:r>
                      <a:endParaRPr lang="en-US" dirty="0"/>
                    </a:p>
                  </a:txBody>
                  <a:tcPr/>
                </a:tc>
                <a:tc>
                  <a:txBody>
                    <a:bodyPr/>
                    <a:lstStyle/>
                    <a:p>
                      <a:endParaRPr lang="en-US"/>
                    </a:p>
                  </a:txBody>
                  <a:tcPr/>
                </a:tc>
                <a:tc>
                  <a:txBody>
                    <a:bodyPr/>
                    <a:lstStyle/>
                    <a:p>
                      <a:endParaRPr lang="en-US"/>
                    </a:p>
                  </a:txBody>
                  <a:tcPr/>
                </a:tc>
              </a:tr>
              <a:tr h="837250">
                <a:tc>
                  <a:txBody>
                    <a:bodyPr/>
                    <a:lstStyle/>
                    <a:p>
                      <a:pPr algn="ctr"/>
                      <a:r>
                        <a:rPr lang="en-US" dirty="0" smtClean="0"/>
                        <a:t>8</a:t>
                      </a:r>
                      <a:endParaRPr lang="en-US" dirty="0"/>
                    </a:p>
                  </a:txBody>
                  <a:tcPr/>
                </a:tc>
                <a:tc>
                  <a:txBody>
                    <a:bodyPr/>
                    <a:lstStyle/>
                    <a:p>
                      <a:r>
                        <a:rPr lang="en-US" sz="1800" kern="1200" dirty="0" smtClean="0">
                          <a:solidFill>
                            <a:schemeClr val="dk1"/>
                          </a:solidFill>
                          <a:latin typeface="+mn-lt"/>
                          <a:ea typeface="+mn-ea"/>
                          <a:cs typeface="+mn-cs"/>
                        </a:rPr>
                        <a:t>How many cells are produced at the end?</a:t>
                      </a:r>
                      <a:endParaRPr lang="en-US" dirty="0"/>
                    </a:p>
                  </a:txBody>
                  <a:tcPr/>
                </a:tc>
                <a:tc>
                  <a:txBody>
                    <a:bodyPr/>
                    <a:lstStyle/>
                    <a:p>
                      <a:endParaRPr lang="en-US"/>
                    </a:p>
                  </a:txBody>
                  <a:tcPr/>
                </a:tc>
                <a:tc>
                  <a:txBody>
                    <a:bodyPr/>
                    <a:lstStyle/>
                    <a:p>
                      <a:endParaRPr lang="en-US"/>
                    </a:p>
                  </a:txBody>
                  <a:tcPr/>
                </a:tc>
              </a:tr>
              <a:tr h="837250">
                <a:tc>
                  <a:txBody>
                    <a:bodyPr/>
                    <a:lstStyle/>
                    <a:p>
                      <a:pPr algn="ctr"/>
                      <a:r>
                        <a:rPr lang="en-US" dirty="0" smtClean="0"/>
                        <a:t>9</a:t>
                      </a:r>
                      <a:endParaRPr lang="en-US" dirty="0"/>
                    </a:p>
                  </a:txBody>
                  <a:tcPr/>
                </a:tc>
                <a:tc>
                  <a:txBody>
                    <a:bodyPr/>
                    <a:lstStyle/>
                    <a:p>
                      <a:r>
                        <a:rPr lang="en-US" sz="1800" kern="1200" dirty="0" smtClean="0">
                          <a:solidFill>
                            <a:schemeClr val="dk1"/>
                          </a:solidFill>
                          <a:latin typeface="+mn-lt"/>
                          <a:ea typeface="+mn-ea"/>
                          <a:cs typeface="+mn-cs"/>
                        </a:rPr>
                        <a:t>Describe a human cell that would be produced by each process (include information about the chromosome number)</a:t>
                      </a:r>
                    </a:p>
                    <a:p>
                      <a:endParaRPr lang="en-US" dirty="0"/>
                    </a:p>
                  </a:txBody>
                  <a:tcPr/>
                </a:tc>
                <a:tc>
                  <a:txBody>
                    <a:bodyPr/>
                    <a:lstStyle/>
                    <a:p>
                      <a:endParaRPr lang="en-US" dirty="0"/>
                    </a:p>
                  </a:txBody>
                  <a:tcPr/>
                </a:tc>
                <a:tc>
                  <a:txBody>
                    <a:bodyPr/>
                    <a:lstStyle/>
                    <a:p>
                      <a:endParaRPr lang="en-US" dirty="0"/>
                    </a:p>
                  </a:txBody>
                  <a:tcPr/>
                </a:tc>
              </a:tr>
              <a:tr h="1196072">
                <a:tc>
                  <a:txBody>
                    <a:bodyPr/>
                    <a:lstStyle/>
                    <a:p>
                      <a:pPr algn="ctr"/>
                      <a:r>
                        <a:rPr lang="en-US" dirty="0" smtClean="0"/>
                        <a:t>10</a:t>
                      </a:r>
                      <a:endParaRPr lang="en-US" dirty="0"/>
                    </a:p>
                  </a:txBody>
                  <a:tcPr/>
                </a:tc>
                <a:tc>
                  <a:txBody>
                    <a:bodyPr/>
                    <a:lstStyle/>
                    <a:p>
                      <a:r>
                        <a:rPr lang="en-US" sz="1800" kern="1200" dirty="0" smtClean="0">
                          <a:solidFill>
                            <a:schemeClr val="dk1"/>
                          </a:solidFill>
                          <a:latin typeface="+mn-lt"/>
                          <a:ea typeface="+mn-ea"/>
                          <a:cs typeface="+mn-cs"/>
                        </a:rPr>
                        <a:t>Advantages</a:t>
                      </a:r>
                      <a:endParaRPr lang="en-US" dirty="0"/>
                    </a:p>
                  </a:txBody>
                  <a:tcPr/>
                </a:tc>
                <a:tc>
                  <a:txBody>
                    <a:bodyPr/>
                    <a:lstStyle/>
                    <a:p>
                      <a:endParaRPr lang="en-US" dirty="0"/>
                    </a:p>
                  </a:txBody>
                  <a:tcPr/>
                </a:tc>
                <a:tc>
                  <a:txBody>
                    <a:bodyPr/>
                    <a:lstStyle/>
                    <a:p>
                      <a:endParaRPr lang="en-US"/>
                    </a:p>
                  </a:txBody>
                  <a:tcPr/>
                </a:tc>
              </a:tr>
              <a:tr h="837250">
                <a:tc>
                  <a:txBody>
                    <a:bodyPr/>
                    <a:lstStyle/>
                    <a:p>
                      <a:pPr algn="ctr"/>
                      <a:r>
                        <a:rPr lang="en-US" dirty="0" smtClean="0"/>
                        <a:t>11</a:t>
                      </a:r>
                      <a:endParaRPr lang="en-US" dirty="0"/>
                    </a:p>
                  </a:txBody>
                  <a:tcPr/>
                </a:tc>
                <a:tc>
                  <a:txBody>
                    <a:bodyPr/>
                    <a:lstStyle/>
                    <a:p>
                      <a:r>
                        <a:rPr lang="en-US" sz="1800" kern="1200" dirty="0" smtClean="0">
                          <a:solidFill>
                            <a:schemeClr val="dk1"/>
                          </a:solidFill>
                          <a:latin typeface="+mn-lt"/>
                          <a:ea typeface="+mn-ea"/>
                          <a:cs typeface="+mn-cs"/>
                        </a:rPr>
                        <a:t>Disadvantages</a:t>
                      </a:r>
                    </a:p>
                    <a:p>
                      <a:endParaRPr lang="en-US" sz="1800" kern="1200" dirty="0" smtClean="0">
                        <a:solidFill>
                          <a:schemeClr val="dk1"/>
                        </a:solidFill>
                        <a:latin typeface="+mn-lt"/>
                        <a:ea typeface="+mn-ea"/>
                        <a:cs typeface="+mn-cs"/>
                      </a:endParaRPr>
                    </a:p>
                    <a:p>
                      <a:endParaRPr lang="en-US" sz="1800" kern="1200" dirty="0" smtClean="0">
                        <a:solidFill>
                          <a:schemeClr val="dk1"/>
                        </a:solidFill>
                        <a:latin typeface="+mn-lt"/>
                        <a:ea typeface="+mn-ea"/>
                        <a:cs typeface="+mn-cs"/>
                      </a:endParaRPr>
                    </a:p>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5105400" y="1371600"/>
            <a:ext cx="914400" cy="523220"/>
          </a:xfrm>
          <a:prstGeom prst="rect">
            <a:avLst/>
          </a:prstGeom>
          <a:noFill/>
        </p:spPr>
        <p:txBody>
          <a:bodyPr wrap="square" rtlCol="0">
            <a:spAutoFit/>
          </a:bodyPr>
          <a:lstStyle/>
          <a:p>
            <a:r>
              <a:rPr lang="en-US" sz="2800" b="1" u="sng" dirty="0" smtClean="0"/>
              <a:t>NO</a:t>
            </a:r>
            <a:endParaRPr lang="en-US" sz="2800" b="1" u="sng" dirty="0"/>
          </a:p>
        </p:txBody>
      </p:sp>
      <p:sp>
        <p:nvSpPr>
          <p:cNvPr id="6" name="TextBox 5"/>
          <p:cNvSpPr txBox="1"/>
          <p:nvPr/>
        </p:nvSpPr>
        <p:spPr>
          <a:xfrm>
            <a:off x="7162800" y="1371600"/>
            <a:ext cx="914400" cy="523220"/>
          </a:xfrm>
          <a:prstGeom prst="rect">
            <a:avLst/>
          </a:prstGeom>
          <a:noFill/>
        </p:spPr>
        <p:txBody>
          <a:bodyPr wrap="square" rtlCol="0">
            <a:spAutoFit/>
          </a:bodyPr>
          <a:lstStyle/>
          <a:p>
            <a:r>
              <a:rPr lang="en-US" sz="2800" b="1" u="sng" dirty="0" smtClean="0"/>
              <a:t>YES</a:t>
            </a:r>
            <a:endParaRPr lang="en-US" sz="2800" b="1" u="sng" dirty="0"/>
          </a:p>
        </p:txBody>
      </p:sp>
      <p:sp>
        <p:nvSpPr>
          <p:cNvPr id="9" name="TextBox 8"/>
          <p:cNvSpPr txBox="1"/>
          <p:nvPr/>
        </p:nvSpPr>
        <p:spPr>
          <a:xfrm>
            <a:off x="4572000" y="3055203"/>
            <a:ext cx="2057400" cy="830997"/>
          </a:xfrm>
          <a:prstGeom prst="rect">
            <a:avLst/>
          </a:prstGeom>
          <a:noFill/>
        </p:spPr>
        <p:txBody>
          <a:bodyPr wrap="square" rtlCol="0">
            <a:spAutoFit/>
          </a:bodyPr>
          <a:lstStyle/>
          <a:p>
            <a:r>
              <a:rPr lang="en-US" sz="2400" b="1" u="sng" dirty="0" smtClean="0"/>
              <a:t>SKIN CELL – 46 CHROMO.</a:t>
            </a:r>
            <a:endParaRPr lang="en-US" sz="2400" b="1" u="sng" dirty="0"/>
          </a:p>
        </p:txBody>
      </p:sp>
      <p:sp>
        <p:nvSpPr>
          <p:cNvPr id="11" name="TextBox 10"/>
          <p:cNvSpPr txBox="1"/>
          <p:nvPr/>
        </p:nvSpPr>
        <p:spPr>
          <a:xfrm>
            <a:off x="4648200" y="4572000"/>
            <a:ext cx="1905000" cy="523220"/>
          </a:xfrm>
          <a:prstGeom prst="rect">
            <a:avLst/>
          </a:prstGeom>
          <a:noFill/>
        </p:spPr>
        <p:txBody>
          <a:bodyPr wrap="square" rtlCol="0">
            <a:spAutoFit/>
          </a:bodyPr>
          <a:lstStyle/>
          <a:p>
            <a:r>
              <a:rPr lang="en-US" sz="2800" b="1" u="sng" dirty="0" smtClean="0"/>
              <a:t>FAST, EASY</a:t>
            </a:r>
            <a:endParaRPr lang="en-US" sz="2800" b="1" u="sng" dirty="0"/>
          </a:p>
        </p:txBody>
      </p:sp>
      <p:sp>
        <p:nvSpPr>
          <p:cNvPr id="12" name="TextBox 11"/>
          <p:cNvSpPr txBox="1"/>
          <p:nvPr/>
        </p:nvSpPr>
        <p:spPr>
          <a:xfrm>
            <a:off x="6781800" y="5581471"/>
            <a:ext cx="1981200" cy="1200329"/>
          </a:xfrm>
          <a:prstGeom prst="rect">
            <a:avLst/>
          </a:prstGeom>
          <a:noFill/>
        </p:spPr>
        <p:txBody>
          <a:bodyPr wrap="square" rtlCol="0">
            <a:spAutoFit/>
          </a:bodyPr>
          <a:lstStyle/>
          <a:p>
            <a:r>
              <a:rPr lang="en-US" sz="2400" b="1" dirty="0" smtClean="0"/>
              <a:t>      </a:t>
            </a:r>
            <a:r>
              <a:rPr lang="en-US" sz="2400" b="1" u="sng" dirty="0" smtClean="0"/>
              <a:t>TAKES MORE TIME AND ENERGY</a:t>
            </a:r>
            <a:endParaRPr lang="en-US" sz="2400" b="1" u="sng" dirty="0"/>
          </a:p>
        </p:txBody>
      </p:sp>
      <p:sp>
        <p:nvSpPr>
          <p:cNvPr id="15" name="TextBox 14"/>
          <p:cNvSpPr txBox="1"/>
          <p:nvPr/>
        </p:nvSpPr>
        <p:spPr>
          <a:xfrm>
            <a:off x="4648200" y="5562600"/>
            <a:ext cx="1905000" cy="954107"/>
          </a:xfrm>
          <a:prstGeom prst="rect">
            <a:avLst/>
          </a:prstGeom>
          <a:noFill/>
        </p:spPr>
        <p:txBody>
          <a:bodyPr wrap="square" rtlCol="0">
            <a:spAutoFit/>
          </a:bodyPr>
          <a:lstStyle/>
          <a:p>
            <a:r>
              <a:rPr lang="en-US" sz="2800" b="1" u="sng" dirty="0" smtClean="0"/>
              <a:t>NO DIVERSITY</a:t>
            </a:r>
            <a:endParaRPr lang="en-US" sz="2800" b="1" u="sng" dirty="0"/>
          </a:p>
        </p:txBody>
      </p:sp>
      <p:sp>
        <p:nvSpPr>
          <p:cNvPr id="16" name="TextBox 15"/>
          <p:cNvSpPr txBox="1"/>
          <p:nvPr/>
        </p:nvSpPr>
        <p:spPr>
          <a:xfrm>
            <a:off x="6858000" y="4419600"/>
            <a:ext cx="1752600" cy="954107"/>
          </a:xfrm>
          <a:prstGeom prst="rect">
            <a:avLst/>
          </a:prstGeom>
          <a:noFill/>
        </p:spPr>
        <p:txBody>
          <a:bodyPr wrap="square" rtlCol="0">
            <a:spAutoFit/>
          </a:bodyPr>
          <a:lstStyle/>
          <a:p>
            <a:r>
              <a:rPr lang="en-US" sz="2800" b="1" u="sng" dirty="0" smtClean="0"/>
              <a:t>GENETIC DIVERSITY</a:t>
            </a:r>
            <a:endParaRPr lang="en-US" sz="2800" b="1" u="sng" dirty="0"/>
          </a:p>
        </p:txBody>
      </p:sp>
      <p:sp>
        <p:nvSpPr>
          <p:cNvPr id="17" name="TextBox 16"/>
          <p:cNvSpPr txBox="1"/>
          <p:nvPr/>
        </p:nvSpPr>
        <p:spPr>
          <a:xfrm>
            <a:off x="5257800" y="2209800"/>
            <a:ext cx="609600" cy="523220"/>
          </a:xfrm>
          <a:prstGeom prst="rect">
            <a:avLst/>
          </a:prstGeom>
          <a:noFill/>
        </p:spPr>
        <p:txBody>
          <a:bodyPr wrap="square" rtlCol="0">
            <a:spAutoFit/>
          </a:bodyPr>
          <a:lstStyle/>
          <a:p>
            <a:r>
              <a:rPr lang="en-US" sz="2800" b="1" u="sng" dirty="0" smtClean="0"/>
              <a:t>2</a:t>
            </a:r>
            <a:endParaRPr lang="en-US" sz="2800" b="1" u="sng" dirty="0"/>
          </a:p>
        </p:txBody>
      </p:sp>
      <p:sp>
        <p:nvSpPr>
          <p:cNvPr id="18" name="TextBox 17"/>
          <p:cNvSpPr txBox="1"/>
          <p:nvPr/>
        </p:nvSpPr>
        <p:spPr>
          <a:xfrm>
            <a:off x="7315200" y="2209800"/>
            <a:ext cx="609600" cy="523220"/>
          </a:xfrm>
          <a:prstGeom prst="rect">
            <a:avLst/>
          </a:prstGeom>
          <a:noFill/>
        </p:spPr>
        <p:txBody>
          <a:bodyPr wrap="square" rtlCol="0">
            <a:spAutoFit/>
          </a:bodyPr>
          <a:lstStyle/>
          <a:p>
            <a:r>
              <a:rPr lang="en-US" sz="2800" b="1" u="sng" dirty="0" smtClean="0"/>
              <a:t>4</a:t>
            </a:r>
            <a:endParaRPr lang="en-US" sz="2800" b="1" u="sng" dirty="0"/>
          </a:p>
        </p:txBody>
      </p:sp>
      <p:sp>
        <p:nvSpPr>
          <p:cNvPr id="19" name="TextBox 18"/>
          <p:cNvSpPr txBox="1"/>
          <p:nvPr/>
        </p:nvSpPr>
        <p:spPr>
          <a:xfrm>
            <a:off x="6629400" y="3048000"/>
            <a:ext cx="2057400" cy="830997"/>
          </a:xfrm>
          <a:prstGeom prst="rect">
            <a:avLst/>
          </a:prstGeom>
          <a:noFill/>
        </p:spPr>
        <p:txBody>
          <a:bodyPr wrap="square" rtlCol="0">
            <a:spAutoFit/>
          </a:bodyPr>
          <a:lstStyle/>
          <a:p>
            <a:r>
              <a:rPr lang="en-US" sz="2400" b="1" u="sng" dirty="0" smtClean="0"/>
              <a:t>SEX CELLS – 23 CHROMO.</a:t>
            </a:r>
            <a:endParaRPr lang="en-US" sz="2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P spid="12"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Chromosomal Mutations</a:t>
            </a:r>
            <a:endParaRPr lang="en-US" dirty="0"/>
          </a:p>
        </p:txBody>
      </p:sp>
      <p:sp>
        <p:nvSpPr>
          <p:cNvPr id="3" name="Content Placeholder 2"/>
          <p:cNvSpPr>
            <a:spLocks noGrp="1"/>
          </p:cNvSpPr>
          <p:nvPr>
            <p:ph idx="1"/>
          </p:nvPr>
        </p:nvSpPr>
        <p:spPr>
          <a:xfrm>
            <a:off x="457200" y="914400"/>
            <a:ext cx="8229600" cy="5364163"/>
          </a:xfrm>
        </p:spPr>
        <p:txBody>
          <a:bodyPr>
            <a:normAutofit/>
          </a:bodyPr>
          <a:lstStyle/>
          <a:p>
            <a:pPr lvl="1"/>
            <a:r>
              <a:rPr lang="en-US" sz="2400" dirty="0" smtClean="0"/>
              <a:t>                          piece of a chromosome breaks off  Ex:  Cri du Chat syndrome (“cry of the cat”) infants have a distinctive cry, severe mental retardation and short life span.</a:t>
            </a:r>
          </a:p>
          <a:p>
            <a:pPr lvl="1">
              <a:buNone/>
            </a:pPr>
            <a:endParaRPr lang="en-US" sz="2400" dirty="0" smtClean="0"/>
          </a:p>
          <a:p>
            <a:pPr lvl="1"/>
            <a:endParaRPr lang="en-US" sz="2400" dirty="0" smtClean="0"/>
          </a:p>
          <a:p>
            <a:pPr lvl="1"/>
            <a:endParaRPr lang="en-US" sz="2400" dirty="0" smtClean="0"/>
          </a:p>
          <a:p>
            <a:pPr lvl="1"/>
            <a:r>
              <a:rPr lang="en-US" sz="2400" dirty="0" smtClean="0"/>
              <a:t>                                                     </a:t>
            </a:r>
            <a:r>
              <a:rPr lang="en-US" sz="2400" dirty="0"/>
              <a:t>crossing over between homologous chromo. doesn’t happen </a:t>
            </a:r>
            <a:r>
              <a:rPr lang="en-US" sz="2400" dirty="0" smtClean="0"/>
              <a:t>evenly  </a:t>
            </a:r>
            <a:r>
              <a:rPr lang="en-US" sz="2400" dirty="0" smtClean="0"/>
              <a:t>Ex</a:t>
            </a:r>
            <a:r>
              <a:rPr lang="en-US" sz="2400" dirty="0" smtClean="0"/>
              <a:t>:  Certain types of cancer</a:t>
            </a:r>
            <a:endParaRPr lang="en-US" sz="2400" dirty="0"/>
          </a:p>
        </p:txBody>
      </p:sp>
      <p:sp>
        <p:nvSpPr>
          <p:cNvPr id="4" name="TextBox 3"/>
          <p:cNvSpPr txBox="1"/>
          <p:nvPr/>
        </p:nvSpPr>
        <p:spPr>
          <a:xfrm>
            <a:off x="1295400" y="924580"/>
            <a:ext cx="2133600" cy="523220"/>
          </a:xfrm>
          <a:prstGeom prst="rect">
            <a:avLst/>
          </a:prstGeom>
          <a:noFill/>
        </p:spPr>
        <p:txBody>
          <a:bodyPr wrap="square" rtlCol="0">
            <a:spAutoFit/>
          </a:bodyPr>
          <a:lstStyle/>
          <a:p>
            <a:r>
              <a:rPr lang="en-US" sz="2800" b="1" u="sng" dirty="0" smtClean="0"/>
              <a:t>DELETION</a:t>
            </a:r>
            <a:endParaRPr lang="en-US" sz="2800" b="1" u="sng" dirty="0"/>
          </a:p>
        </p:txBody>
      </p:sp>
      <p:sp>
        <p:nvSpPr>
          <p:cNvPr id="5" name="TextBox 4"/>
          <p:cNvSpPr txBox="1"/>
          <p:nvPr/>
        </p:nvSpPr>
        <p:spPr>
          <a:xfrm>
            <a:off x="1143000" y="3743980"/>
            <a:ext cx="3962400" cy="523220"/>
          </a:xfrm>
          <a:prstGeom prst="rect">
            <a:avLst/>
          </a:prstGeom>
          <a:noFill/>
        </p:spPr>
        <p:txBody>
          <a:bodyPr wrap="square" rtlCol="0">
            <a:spAutoFit/>
          </a:bodyPr>
          <a:lstStyle/>
          <a:p>
            <a:r>
              <a:rPr lang="en-US" sz="2800" b="1" u="sng" dirty="0" smtClean="0"/>
              <a:t>DUPLICATION DELETION</a:t>
            </a:r>
            <a:endParaRPr lang="en-US" sz="2800" b="1" u="sng" dirty="0"/>
          </a:p>
        </p:txBody>
      </p:sp>
      <p:pic>
        <p:nvPicPr>
          <p:cNvPr id="6" name="Picture 5" descr="deletion.jpg"/>
          <p:cNvPicPr>
            <a:picLocks noChangeAspect="1"/>
          </p:cNvPicPr>
          <p:nvPr/>
        </p:nvPicPr>
        <p:blipFill>
          <a:blip r:embed="rId2" cstate="print"/>
          <a:stretch>
            <a:fillRect/>
          </a:stretch>
        </p:blipFill>
        <p:spPr>
          <a:xfrm>
            <a:off x="2057400" y="2209800"/>
            <a:ext cx="6436841" cy="1266825"/>
          </a:xfrm>
          <a:prstGeom prst="rect">
            <a:avLst/>
          </a:prstGeom>
        </p:spPr>
      </p:pic>
      <p:pic>
        <p:nvPicPr>
          <p:cNvPr id="7" name="Picture 6" descr="duplication deletion.jpg"/>
          <p:cNvPicPr>
            <a:picLocks noChangeAspect="1"/>
          </p:cNvPicPr>
          <p:nvPr/>
        </p:nvPicPr>
        <p:blipFill>
          <a:blip r:embed="rId3" cstate="print"/>
          <a:stretch>
            <a:fillRect/>
          </a:stretch>
        </p:blipFill>
        <p:spPr>
          <a:xfrm>
            <a:off x="2304327" y="4997370"/>
            <a:ext cx="5276117"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buFontTx/>
              <a:buChar char="-"/>
            </a:pPr>
            <a:r>
              <a:rPr lang="en-US" sz="2400" dirty="0" smtClean="0"/>
              <a:t>                            </a:t>
            </a:r>
            <a:r>
              <a:rPr lang="en-US" sz="2400" dirty="0"/>
              <a:t>Genes on chromosome are flip </a:t>
            </a:r>
            <a:r>
              <a:rPr lang="en-US" sz="2400" dirty="0" err="1"/>
              <a:t>flopped</a:t>
            </a:r>
            <a:r>
              <a:rPr lang="en-US" sz="2400" dirty="0" err="1" smtClean="0"/>
              <a:t>Ex</a:t>
            </a:r>
            <a:r>
              <a:rPr lang="en-US" sz="2400" dirty="0" smtClean="0"/>
              <a:t>:  Hemophilia (blood clotting disorder)</a:t>
            </a:r>
          </a:p>
          <a:p>
            <a:pPr>
              <a:buFontTx/>
              <a:buChar char="-"/>
            </a:pPr>
            <a:endParaRPr lang="en-US" sz="2400" dirty="0" smtClean="0"/>
          </a:p>
          <a:p>
            <a:pPr>
              <a:buFontTx/>
              <a:buChar char="-"/>
            </a:pPr>
            <a:endParaRPr lang="en-US" sz="2400" dirty="0" smtClean="0"/>
          </a:p>
          <a:p>
            <a:pPr>
              <a:buFontTx/>
              <a:buChar char="-"/>
            </a:pPr>
            <a:endParaRPr lang="en-US" sz="2400" dirty="0" smtClean="0"/>
          </a:p>
          <a:p>
            <a:pPr>
              <a:buFontTx/>
              <a:buChar char="-"/>
            </a:pPr>
            <a:endParaRPr lang="en-US" sz="2400" dirty="0" smtClean="0"/>
          </a:p>
          <a:p>
            <a:pPr>
              <a:buFontTx/>
              <a:buChar char="-"/>
            </a:pPr>
            <a:r>
              <a:rPr lang="en-US" sz="2400" dirty="0" smtClean="0"/>
              <a:t>                                        chromosome piece attaches itself to a </a:t>
            </a:r>
            <a:r>
              <a:rPr lang="en-US" sz="2400" dirty="0" err="1" smtClean="0"/>
              <a:t>nonhomologous</a:t>
            </a:r>
            <a:r>
              <a:rPr lang="en-US" sz="2400" dirty="0" smtClean="0"/>
              <a:t> chromosome  Ex:  Leukemia</a:t>
            </a:r>
            <a:endParaRPr lang="en-US" sz="2400" dirty="0"/>
          </a:p>
        </p:txBody>
      </p:sp>
      <p:sp>
        <p:nvSpPr>
          <p:cNvPr id="4" name="Title 1"/>
          <p:cNvSpPr>
            <a:spLocks noGrp="1"/>
          </p:cNvSpPr>
          <p:nvPr>
            <p:ph type="title"/>
          </p:nvPr>
        </p:nvSpPr>
        <p:spPr>
          <a:xfrm>
            <a:off x="457200" y="0"/>
            <a:ext cx="8229600" cy="639762"/>
          </a:xfrm>
        </p:spPr>
        <p:txBody>
          <a:bodyPr>
            <a:normAutofit fontScale="90000"/>
          </a:bodyPr>
          <a:lstStyle/>
          <a:p>
            <a:r>
              <a:rPr lang="en-US" dirty="0" smtClean="0"/>
              <a:t>Chromosomal Mutations</a:t>
            </a:r>
            <a:endParaRPr lang="en-US" dirty="0"/>
          </a:p>
        </p:txBody>
      </p:sp>
      <p:sp>
        <p:nvSpPr>
          <p:cNvPr id="5" name="TextBox 4"/>
          <p:cNvSpPr txBox="1"/>
          <p:nvPr/>
        </p:nvSpPr>
        <p:spPr>
          <a:xfrm>
            <a:off x="914400" y="914400"/>
            <a:ext cx="2133600" cy="523220"/>
          </a:xfrm>
          <a:prstGeom prst="rect">
            <a:avLst/>
          </a:prstGeom>
          <a:noFill/>
        </p:spPr>
        <p:txBody>
          <a:bodyPr wrap="square" rtlCol="0">
            <a:spAutoFit/>
          </a:bodyPr>
          <a:lstStyle/>
          <a:p>
            <a:r>
              <a:rPr lang="en-US" sz="2800" b="1" u="sng" dirty="0" smtClean="0"/>
              <a:t>INVERSION</a:t>
            </a:r>
            <a:endParaRPr lang="en-US" sz="2800" b="1" u="sng" dirty="0"/>
          </a:p>
        </p:txBody>
      </p:sp>
      <p:sp>
        <p:nvSpPr>
          <p:cNvPr id="6" name="TextBox 5"/>
          <p:cNvSpPr txBox="1"/>
          <p:nvPr/>
        </p:nvSpPr>
        <p:spPr>
          <a:xfrm>
            <a:off x="838200" y="3505200"/>
            <a:ext cx="2743200" cy="523220"/>
          </a:xfrm>
          <a:prstGeom prst="rect">
            <a:avLst/>
          </a:prstGeom>
          <a:noFill/>
        </p:spPr>
        <p:txBody>
          <a:bodyPr wrap="square" rtlCol="0">
            <a:spAutoFit/>
          </a:bodyPr>
          <a:lstStyle/>
          <a:p>
            <a:r>
              <a:rPr lang="en-US" sz="2800" b="1" u="sng" dirty="0" smtClean="0"/>
              <a:t>TRANSLOCATION</a:t>
            </a:r>
            <a:endParaRPr lang="en-US" sz="2800" b="1" u="sng" dirty="0"/>
          </a:p>
        </p:txBody>
      </p:sp>
      <p:pic>
        <p:nvPicPr>
          <p:cNvPr id="7" name="Picture 6" descr="inversion.jpg"/>
          <p:cNvPicPr>
            <a:picLocks noChangeAspect="1"/>
          </p:cNvPicPr>
          <p:nvPr/>
        </p:nvPicPr>
        <p:blipFill>
          <a:blip r:embed="rId2" cstate="print"/>
          <a:stretch>
            <a:fillRect/>
          </a:stretch>
        </p:blipFill>
        <p:spPr>
          <a:xfrm>
            <a:off x="1719549" y="1981200"/>
            <a:ext cx="5915140" cy="1295400"/>
          </a:xfrm>
          <a:prstGeom prst="rect">
            <a:avLst/>
          </a:prstGeom>
        </p:spPr>
      </p:pic>
      <p:pic>
        <p:nvPicPr>
          <p:cNvPr id="8" name="Picture 7" descr="translocation.jpg"/>
          <p:cNvPicPr>
            <a:picLocks noChangeAspect="1"/>
          </p:cNvPicPr>
          <p:nvPr/>
        </p:nvPicPr>
        <p:blipFill>
          <a:blip r:embed="rId3" cstate="print"/>
          <a:stretch>
            <a:fillRect/>
          </a:stretch>
        </p:blipFill>
        <p:spPr>
          <a:xfrm>
            <a:off x="1371599" y="4648200"/>
            <a:ext cx="6611039"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err="1" smtClean="0"/>
              <a:t>Karyotype</a:t>
            </a:r>
            <a:r>
              <a:rPr lang="en-US" dirty="0" smtClean="0"/>
              <a:t> 1</a:t>
            </a:r>
            <a:endParaRPr lang="en-US" dirty="0"/>
          </a:p>
        </p:txBody>
      </p:sp>
      <p:pic>
        <p:nvPicPr>
          <p:cNvPr id="4" name="Content Placeholder 3" descr="karyotype 1.jpg"/>
          <p:cNvPicPr>
            <a:picLocks noGrp="1" noChangeAspect="1"/>
          </p:cNvPicPr>
          <p:nvPr>
            <p:ph idx="1"/>
          </p:nvPr>
        </p:nvPicPr>
        <p:blipFill>
          <a:blip r:embed="rId2" cstate="print"/>
          <a:stretch>
            <a:fillRect/>
          </a:stretch>
        </p:blipFill>
        <p:spPr>
          <a:xfrm>
            <a:off x="22761" y="883933"/>
            <a:ext cx="3581400" cy="3372316"/>
          </a:xfrm>
        </p:spPr>
      </p:pic>
      <p:sp>
        <p:nvSpPr>
          <p:cNvPr id="5" name="TextBox 4"/>
          <p:cNvSpPr txBox="1"/>
          <p:nvPr/>
        </p:nvSpPr>
        <p:spPr>
          <a:xfrm>
            <a:off x="5867400" y="1163720"/>
            <a:ext cx="843023" cy="523220"/>
          </a:xfrm>
          <a:prstGeom prst="rect">
            <a:avLst/>
          </a:prstGeom>
          <a:noFill/>
        </p:spPr>
        <p:txBody>
          <a:bodyPr wrap="square" rtlCol="0">
            <a:spAutoFit/>
          </a:bodyPr>
          <a:lstStyle/>
          <a:p>
            <a:r>
              <a:rPr lang="en-US" sz="2800" b="1" u="sng" dirty="0" smtClean="0">
                <a:solidFill>
                  <a:srgbClr val="FF0000"/>
                </a:solidFill>
              </a:rPr>
              <a:t>46</a:t>
            </a:r>
            <a:endParaRPr lang="en-US" sz="2800" b="1" u="sng" dirty="0">
              <a:solidFill>
                <a:srgbClr val="FF0000"/>
              </a:solidFill>
            </a:endParaRPr>
          </a:p>
        </p:txBody>
      </p:sp>
      <p:sp>
        <p:nvSpPr>
          <p:cNvPr id="6" name="Oval 5"/>
          <p:cNvSpPr/>
          <p:nvPr/>
        </p:nvSpPr>
        <p:spPr>
          <a:xfrm>
            <a:off x="2667000" y="3495020"/>
            <a:ext cx="571500" cy="69598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05200" y="876300"/>
            <a:ext cx="5334000" cy="4832092"/>
          </a:xfrm>
          <a:prstGeom prst="rect">
            <a:avLst/>
          </a:prstGeom>
        </p:spPr>
        <p:txBody>
          <a:bodyPr wrap="square">
            <a:spAutoFit/>
          </a:bodyPr>
          <a:lstStyle/>
          <a:p>
            <a:r>
              <a:rPr lang="en-US" sz="2200" b="1" dirty="0"/>
              <a:t>Karyotype 1 – Normal</a:t>
            </a:r>
            <a:endParaRPr lang="en-US" sz="2200" dirty="0"/>
          </a:p>
          <a:p>
            <a:pPr marL="342900" lvl="0" indent="-342900">
              <a:buFont typeface="Arial" panose="020B0604020202020204" pitchFamily="34" charset="0"/>
              <a:buChar char="•"/>
            </a:pPr>
            <a:r>
              <a:rPr lang="en-US" sz="2200" dirty="0"/>
              <a:t>Humans have ________ total chromosomes.  _____ come from mom and the other ______ come from dad.  </a:t>
            </a:r>
          </a:p>
          <a:p>
            <a:pPr marL="342900" lvl="0" indent="-342900">
              <a:buFont typeface="Arial" panose="020B0604020202020204" pitchFamily="34" charset="0"/>
              <a:buChar char="•"/>
            </a:pPr>
            <a:r>
              <a:rPr lang="en-US" sz="2200" dirty="0"/>
              <a:t>Paired chromosomes are </a:t>
            </a:r>
            <a:r>
              <a:rPr lang="en-US" sz="2200" dirty="0" smtClean="0"/>
              <a:t>__________ chromosomes </a:t>
            </a:r>
            <a:r>
              <a:rPr lang="en-US" sz="2200" dirty="0"/>
              <a:t>since they are similar to one another.  </a:t>
            </a:r>
            <a:r>
              <a:rPr lang="en-US" sz="2200" dirty="0" smtClean="0"/>
              <a:t>Two </a:t>
            </a:r>
            <a:r>
              <a:rPr lang="en-US" sz="2200" dirty="0"/>
              <a:t>#1’s are homologous.  #1 is non-homologous to number 6.</a:t>
            </a:r>
          </a:p>
          <a:p>
            <a:pPr marL="342900" lvl="0" indent="-342900">
              <a:buFont typeface="Arial" panose="020B0604020202020204" pitchFamily="34" charset="0"/>
              <a:buChar char="•"/>
            </a:pPr>
            <a:r>
              <a:rPr lang="en-US" sz="2200" dirty="0"/>
              <a:t>_______________________ - 1</a:t>
            </a:r>
            <a:r>
              <a:rPr lang="en-US" sz="2200" baseline="30000" dirty="0"/>
              <a:t>st</a:t>
            </a:r>
            <a:r>
              <a:rPr lang="en-US" sz="2200" dirty="0"/>
              <a:t> 22 pairs of chromosomes (44 total)</a:t>
            </a:r>
          </a:p>
          <a:p>
            <a:pPr marL="342900" lvl="0" indent="-342900">
              <a:buFont typeface="Arial" panose="020B0604020202020204" pitchFamily="34" charset="0"/>
              <a:buChar char="•"/>
            </a:pPr>
            <a:r>
              <a:rPr lang="en-US" sz="2200" dirty="0"/>
              <a:t>_______________________ - 23</a:t>
            </a:r>
            <a:r>
              <a:rPr lang="en-US" sz="2200" baseline="30000" dirty="0"/>
              <a:t>rd</a:t>
            </a:r>
            <a:r>
              <a:rPr lang="en-US" sz="2200" dirty="0"/>
              <a:t> pair (2 total) determines your _______</a:t>
            </a:r>
          </a:p>
          <a:p>
            <a:r>
              <a:rPr lang="en-US" sz="2200" dirty="0" smtClean="0"/>
              <a:t>     Female </a:t>
            </a:r>
            <a:r>
              <a:rPr lang="en-US" sz="2200" dirty="0"/>
              <a:t>(2 big)  </a:t>
            </a:r>
            <a:r>
              <a:rPr lang="en-US" sz="2200" dirty="0" smtClean="0"/>
              <a:t>_____</a:t>
            </a:r>
            <a:r>
              <a:rPr lang="en-US" sz="2200" dirty="0"/>
              <a:t> </a:t>
            </a:r>
            <a:r>
              <a:rPr lang="en-US" sz="2200" dirty="0" smtClean="0"/>
              <a:t>   Male </a:t>
            </a:r>
            <a:r>
              <a:rPr lang="en-US" sz="2200" dirty="0"/>
              <a:t>(big and </a:t>
            </a:r>
            <a:r>
              <a:rPr lang="en-US" sz="2200" dirty="0" smtClean="0"/>
              <a:t/>
            </a:r>
            <a:br>
              <a:rPr lang="en-US" sz="2200" dirty="0" smtClean="0"/>
            </a:br>
            <a:r>
              <a:rPr lang="en-US" sz="2200" dirty="0" smtClean="0"/>
              <a:t>     little</a:t>
            </a:r>
            <a:r>
              <a:rPr lang="en-US" sz="2200" dirty="0"/>
              <a:t>) </a:t>
            </a:r>
            <a:r>
              <a:rPr lang="en-US" sz="2200" dirty="0" smtClean="0"/>
              <a:t>_____</a:t>
            </a:r>
            <a:endParaRPr lang="en-US" sz="2200" dirty="0"/>
          </a:p>
        </p:txBody>
      </p:sp>
      <p:sp>
        <p:nvSpPr>
          <p:cNvPr id="8" name="TextBox 7"/>
          <p:cNvSpPr txBox="1"/>
          <p:nvPr/>
        </p:nvSpPr>
        <p:spPr>
          <a:xfrm>
            <a:off x="5979288" y="1534180"/>
            <a:ext cx="843023" cy="523220"/>
          </a:xfrm>
          <a:prstGeom prst="rect">
            <a:avLst/>
          </a:prstGeom>
          <a:noFill/>
        </p:spPr>
        <p:txBody>
          <a:bodyPr wrap="square" rtlCol="0">
            <a:spAutoFit/>
          </a:bodyPr>
          <a:lstStyle/>
          <a:p>
            <a:r>
              <a:rPr lang="en-US" sz="2800" b="1" u="sng" dirty="0" smtClean="0">
                <a:solidFill>
                  <a:srgbClr val="FF0000"/>
                </a:solidFill>
              </a:rPr>
              <a:t>23</a:t>
            </a:r>
            <a:endParaRPr lang="en-US" sz="2800" b="1" u="sng" dirty="0">
              <a:solidFill>
                <a:srgbClr val="FF0000"/>
              </a:solidFill>
            </a:endParaRPr>
          </a:p>
        </p:txBody>
      </p:sp>
      <p:sp>
        <p:nvSpPr>
          <p:cNvPr id="9" name="TextBox 8"/>
          <p:cNvSpPr txBox="1"/>
          <p:nvPr/>
        </p:nvSpPr>
        <p:spPr>
          <a:xfrm>
            <a:off x="5979287" y="1858419"/>
            <a:ext cx="843023" cy="523220"/>
          </a:xfrm>
          <a:prstGeom prst="rect">
            <a:avLst/>
          </a:prstGeom>
          <a:noFill/>
        </p:spPr>
        <p:txBody>
          <a:bodyPr wrap="square" rtlCol="0">
            <a:spAutoFit/>
          </a:bodyPr>
          <a:lstStyle/>
          <a:p>
            <a:r>
              <a:rPr lang="en-US" sz="2800" b="1" u="sng" dirty="0" smtClean="0">
                <a:solidFill>
                  <a:srgbClr val="FF0000"/>
                </a:solidFill>
              </a:rPr>
              <a:t>23</a:t>
            </a:r>
            <a:endParaRPr lang="en-US" sz="2800" b="1" u="sng" dirty="0">
              <a:solidFill>
                <a:srgbClr val="FF0000"/>
              </a:solidFill>
            </a:endParaRPr>
          </a:p>
        </p:txBody>
      </p:sp>
      <p:sp>
        <p:nvSpPr>
          <p:cNvPr id="10" name="TextBox 9"/>
          <p:cNvSpPr txBox="1"/>
          <p:nvPr/>
        </p:nvSpPr>
        <p:spPr>
          <a:xfrm>
            <a:off x="6822310" y="2157918"/>
            <a:ext cx="2514600" cy="523220"/>
          </a:xfrm>
          <a:prstGeom prst="rect">
            <a:avLst/>
          </a:prstGeom>
          <a:noFill/>
        </p:spPr>
        <p:txBody>
          <a:bodyPr wrap="square" rtlCol="0">
            <a:spAutoFit/>
          </a:bodyPr>
          <a:lstStyle/>
          <a:p>
            <a:r>
              <a:rPr lang="en-US" sz="2800" b="1" u="sng" dirty="0" smtClean="0">
                <a:solidFill>
                  <a:srgbClr val="FF0000"/>
                </a:solidFill>
              </a:rPr>
              <a:t>HOMOLOGOUS</a:t>
            </a:r>
            <a:endParaRPr lang="en-US" sz="2800" b="1" u="sng" dirty="0">
              <a:solidFill>
                <a:srgbClr val="FF0000"/>
              </a:solidFill>
            </a:endParaRPr>
          </a:p>
        </p:txBody>
      </p:sp>
      <p:sp>
        <p:nvSpPr>
          <p:cNvPr id="11" name="TextBox 10"/>
          <p:cNvSpPr txBox="1"/>
          <p:nvPr/>
        </p:nvSpPr>
        <p:spPr>
          <a:xfrm>
            <a:off x="3886199" y="3505200"/>
            <a:ext cx="2514600" cy="523220"/>
          </a:xfrm>
          <a:prstGeom prst="rect">
            <a:avLst/>
          </a:prstGeom>
          <a:noFill/>
        </p:spPr>
        <p:txBody>
          <a:bodyPr wrap="square" rtlCol="0">
            <a:spAutoFit/>
          </a:bodyPr>
          <a:lstStyle/>
          <a:p>
            <a:r>
              <a:rPr lang="en-US" sz="2800" b="1" u="sng" dirty="0" smtClean="0">
                <a:solidFill>
                  <a:srgbClr val="FF0000"/>
                </a:solidFill>
              </a:rPr>
              <a:t>AUTOSOMES</a:t>
            </a:r>
            <a:endParaRPr lang="en-US" sz="2800" b="1" u="sng" dirty="0">
              <a:solidFill>
                <a:srgbClr val="FF0000"/>
              </a:solidFill>
            </a:endParaRPr>
          </a:p>
        </p:txBody>
      </p:sp>
      <p:sp>
        <p:nvSpPr>
          <p:cNvPr id="12" name="TextBox 11"/>
          <p:cNvSpPr txBox="1"/>
          <p:nvPr/>
        </p:nvSpPr>
        <p:spPr>
          <a:xfrm>
            <a:off x="3886198" y="4191000"/>
            <a:ext cx="3352802" cy="523220"/>
          </a:xfrm>
          <a:prstGeom prst="rect">
            <a:avLst/>
          </a:prstGeom>
          <a:noFill/>
        </p:spPr>
        <p:txBody>
          <a:bodyPr wrap="square" rtlCol="0">
            <a:spAutoFit/>
          </a:bodyPr>
          <a:lstStyle/>
          <a:p>
            <a:r>
              <a:rPr lang="en-US" sz="2800" b="1" u="sng" dirty="0" smtClean="0">
                <a:solidFill>
                  <a:srgbClr val="FF0000"/>
                </a:solidFill>
              </a:rPr>
              <a:t>SEX CHROMOSOMES</a:t>
            </a:r>
            <a:endParaRPr lang="en-US" sz="2800" b="1" u="sng" dirty="0">
              <a:solidFill>
                <a:srgbClr val="FF0000"/>
              </a:solidFill>
            </a:endParaRPr>
          </a:p>
        </p:txBody>
      </p:sp>
      <p:sp>
        <p:nvSpPr>
          <p:cNvPr id="13" name="TextBox 12"/>
          <p:cNvSpPr txBox="1"/>
          <p:nvPr/>
        </p:nvSpPr>
        <p:spPr>
          <a:xfrm>
            <a:off x="6629400" y="4495800"/>
            <a:ext cx="2514600" cy="523220"/>
          </a:xfrm>
          <a:prstGeom prst="rect">
            <a:avLst/>
          </a:prstGeom>
          <a:noFill/>
        </p:spPr>
        <p:txBody>
          <a:bodyPr wrap="square" rtlCol="0">
            <a:spAutoFit/>
          </a:bodyPr>
          <a:lstStyle/>
          <a:p>
            <a:r>
              <a:rPr lang="en-US" sz="2800" b="1" u="sng" dirty="0" smtClean="0">
                <a:solidFill>
                  <a:srgbClr val="FF0000"/>
                </a:solidFill>
              </a:rPr>
              <a:t>SEX</a:t>
            </a:r>
            <a:endParaRPr lang="en-US" sz="2800" b="1" u="sng" dirty="0">
              <a:solidFill>
                <a:srgbClr val="FF0000"/>
              </a:solidFill>
            </a:endParaRPr>
          </a:p>
        </p:txBody>
      </p:sp>
      <p:sp>
        <p:nvSpPr>
          <p:cNvPr id="14" name="TextBox 13"/>
          <p:cNvSpPr txBox="1"/>
          <p:nvPr/>
        </p:nvSpPr>
        <p:spPr>
          <a:xfrm>
            <a:off x="5715000" y="4800600"/>
            <a:ext cx="800100" cy="523220"/>
          </a:xfrm>
          <a:prstGeom prst="rect">
            <a:avLst/>
          </a:prstGeom>
          <a:noFill/>
        </p:spPr>
        <p:txBody>
          <a:bodyPr wrap="square" rtlCol="0">
            <a:spAutoFit/>
          </a:bodyPr>
          <a:lstStyle/>
          <a:p>
            <a:r>
              <a:rPr lang="en-US" sz="2800" b="1" u="sng" dirty="0" smtClean="0">
                <a:solidFill>
                  <a:srgbClr val="FF0000"/>
                </a:solidFill>
              </a:rPr>
              <a:t>XX</a:t>
            </a:r>
            <a:endParaRPr lang="en-US" sz="2800" b="1" u="sng" dirty="0">
              <a:solidFill>
                <a:srgbClr val="FF0000"/>
              </a:solidFill>
            </a:endParaRPr>
          </a:p>
        </p:txBody>
      </p:sp>
      <p:sp>
        <p:nvSpPr>
          <p:cNvPr id="15" name="TextBox 14"/>
          <p:cNvSpPr txBox="1"/>
          <p:nvPr/>
        </p:nvSpPr>
        <p:spPr>
          <a:xfrm>
            <a:off x="4724400" y="5181600"/>
            <a:ext cx="721488" cy="523220"/>
          </a:xfrm>
          <a:prstGeom prst="rect">
            <a:avLst/>
          </a:prstGeom>
          <a:noFill/>
        </p:spPr>
        <p:txBody>
          <a:bodyPr wrap="square" rtlCol="0">
            <a:spAutoFit/>
          </a:bodyPr>
          <a:lstStyle/>
          <a:p>
            <a:r>
              <a:rPr lang="en-US" sz="2800" b="1" u="sng" dirty="0" smtClean="0">
                <a:solidFill>
                  <a:srgbClr val="FF0000"/>
                </a:solidFill>
              </a:rPr>
              <a:t>XY</a:t>
            </a:r>
            <a:endParaRPr lang="en-US" sz="2800" b="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checkerboard(across)">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P spid="10" grpId="0"/>
      <p:bldP spid="11"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err="1" smtClean="0"/>
              <a:t>Karyotype</a:t>
            </a:r>
            <a:r>
              <a:rPr lang="en-US" dirty="0" smtClean="0"/>
              <a:t> 2</a:t>
            </a:r>
            <a:endParaRPr lang="en-US" dirty="0"/>
          </a:p>
        </p:txBody>
      </p:sp>
      <p:pic>
        <p:nvPicPr>
          <p:cNvPr id="4" name="Content Placeholder 3" descr="karyotype 2.jpg"/>
          <p:cNvPicPr>
            <a:picLocks noGrp="1" noChangeAspect="1"/>
          </p:cNvPicPr>
          <p:nvPr>
            <p:ph idx="1"/>
          </p:nvPr>
        </p:nvPicPr>
        <p:blipFill>
          <a:blip r:embed="rId2" cstate="print"/>
          <a:stretch>
            <a:fillRect/>
          </a:stretch>
        </p:blipFill>
        <p:spPr>
          <a:xfrm>
            <a:off x="152400" y="914399"/>
            <a:ext cx="3438008" cy="3207097"/>
          </a:xfrm>
        </p:spPr>
      </p:pic>
      <p:sp>
        <p:nvSpPr>
          <p:cNvPr id="5" name="Oval 4"/>
          <p:cNvSpPr/>
          <p:nvPr/>
        </p:nvSpPr>
        <p:spPr>
          <a:xfrm>
            <a:off x="1447800" y="3352800"/>
            <a:ext cx="4572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57600" y="905976"/>
            <a:ext cx="5562600" cy="4893647"/>
          </a:xfrm>
          <a:prstGeom prst="rect">
            <a:avLst/>
          </a:prstGeom>
        </p:spPr>
        <p:txBody>
          <a:bodyPr wrap="square">
            <a:spAutoFit/>
          </a:bodyPr>
          <a:lstStyle/>
          <a:p>
            <a:r>
              <a:rPr lang="en-US" sz="2400" b="1" dirty="0"/>
              <a:t>Karyotype 2:  </a:t>
            </a:r>
            <a:endParaRPr lang="en-US" sz="2400" dirty="0"/>
          </a:p>
          <a:p>
            <a:pPr marL="342900" lvl="0" indent="-342900">
              <a:buFont typeface="Arial" panose="020B0604020202020204" pitchFamily="34" charset="0"/>
              <a:buChar char="•"/>
            </a:pPr>
            <a:r>
              <a:rPr lang="en-US" sz="2400" dirty="0"/>
              <a:t>Is this person male or female?  How do you know</a:t>
            </a:r>
            <a:r>
              <a:rPr lang="en-US" sz="2400" dirty="0" smtClean="0"/>
              <a:t>?</a:t>
            </a:r>
            <a:br>
              <a:rPr lang="en-US" sz="2400" dirty="0" smtClean="0"/>
            </a:br>
            <a:endParaRPr lang="en-US" sz="2400" dirty="0"/>
          </a:p>
          <a:p>
            <a:pPr marL="342900" lvl="0" indent="-342900">
              <a:buFont typeface="Arial" panose="020B0604020202020204" pitchFamily="34" charset="0"/>
              <a:buChar char="•"/>
            </a:pPr>
            <a:r>
              <a:rPr lang="en-US" sz="2400" dirty="0"/>
              <a:t>Circle the mistake in the karyotype.  This is </a:t>
            </a:r>
            <a:r>
              <a:rPr lang="en-US" sz="2400" dirty="0" smtClean="0"/>
              <a:t>_________________________</a:t>
            </a:r>
            <a:br>
              <a:rPr lang="en-US" sz="2400" dirty="0" smtClean="0"/>
            </a:br>
            <a:endParaRPr lang="en-US" sz="2400" dirty="0"/>
          </a:p>
          <a:p>
            <a:pPr marL="342900" lvl="0" indent="-342900">
              <a:buFont typeface="Arial" panose="020B0604020202020204" pitchFamily="34" charset="0"/>
              <a:buChar char="•"/>
            </a:pPr>
            <a:r>
              <a:rPr lang="en-US" sz="2400" dirty="0"/>
              <a:t>This is the result of a </a:t>
            </a:r>
            <a:r>
              <a:rPr lang="en-US" sz="2400" dirty="0" smtClean="0"/>
              <a:t>_______________.  </a:t>
            </a:r>
            <a:r>
              <a:rPr lang="en-US" sz="2400" dirty="0"/>
              <a:t>This occurs when the chromosomes don’t separate during meiosis so one parent gives 2 chromosomes instead of just 1.  This is also called a ________________.</a:t>
            </a:r>
          </a:p>
        </p:txBody>
      </p:sp>
      <p:sp>
        <p:nvSpPr>
          <p:cNvPr id="7" name="TextBox 6"/>
          <p:cNvSpPr txBox="1"/>
          <p:nvPr/>
        </p:nvSpPr>
        <p:spPr>
          <a:xfrm>
            <a:off x="4572000" y="2720051"/>
            <a:ext cx="3124200" cy="523220"/>
          </a:xfrm>
          <a:prstGeom prst="rect">
            <a:avLst/>
          </a:prstGeom>
          <a:noFill/>
        </p:spPr>
        <p:txBody>
          <a:bodyPr wrap="square" rtlCol="0">
            <a:spAutoFit/>
          </a:bodyPr>
          <a:lstStyle/>
          <a:p>
            <a:r>
              <a:rPr lang="en-US" sz="2800" b="1" u="sng" dirty="0" smtClean="0">
                <a:solidFill>
                  <a:srgbClr val="FF0000"/>
                </a:solidFill>
              </a:rPr>
              <a:t>Down’s </a:t>
            </a:r>
            <a:r>
              <a:rPr lang="en-US" sz="2800" b="1" u="sng" dirty="0" smtClean="0">
                <a:solidFill>
                  <a:srgbClr val="FF0000"/>
                </a:solidFill>
              </a:rPr>
              <a:t>syndrome.</a:t>
            </a:r>
            <a:endParaRPr lang="en-US" sz="2800" b="1" u="sng" dirty="0">
              <a:solidFill>
                <a:srgbClr val="FF0000"/>
              </a:solidFill>
            </a:endParaRPr>
          </a:p>
        </p:txBody>
      </p:sp>
      <p:sp>
        <p:nvSpPr>
          <p:cNvPr id="8" name="TextBox 7"/>
          <p:cNvSpPr txBox="1"/>
          <p:nvPr/>
        </p:nvSpPr>
        <p:spPr>
          <a:xfrm>
            <a:off x="5410200" y="1600200"/>
            <a:ext cx="4038600" cy="523220"/>
          </a:xfrm>
          <a:prstGeom prst="rect">
            <a:avLst/>
          </a:prstGeom>
          <a:noFill/>
        </p:spPr>
        <p:txBody>
          <a:bodyPr wrap="square" rtlCol="0">
            <a:spAutoFit/>
          </a:bodyPr>
          <a:lstStyle/>
          <a:p>
            <a:r>
              <a:rPr lang="en-US" sz="2800" b="1" u="sng" dirty="0" smtClean="0">
                <a:solidFill>
                  <a:srgbClr val="FF0000"/>
                </a:solidFill>
              </a:rPr>
              <a:t>Female </a:t>
            </a:r>
            <a:r>
              <a:rPr lang="en-US" sz="2800" b="1" u="sng" dirty="0" smtClean="0">
                <a:solidFill>
                  <a:srgbClr val="FF0000"/>
                </a:solidFill>
              </a:rPr>
              <a:t>– XX (2 BIG)</a:t>
            </a:r>
            <a:endParaRPr lang="en-US" sz="2800" b="1" u="sng" dirty="0">
              <a:solidFill>
                <a:srgbClr val="FF0000"/>
              </a:solidFill>
            </a:endParaRPr>
          </a:p>
        </p:txBody>
      </p:sp>
      <p:sp>
        <p:nvSpPr>
          <p:cNvPr id="9" name="TextBox 8"/>
          <p:cNvSpPr txBox="1"/>
          <p:nvPr/>
        </p:nvSpPr>
        <p:spPr>
          <a:xfrm>
            <a:off x="6629400" y="3439180"/>
            <a:ext cx="3124200" cy="461665"/>
          </a:xfrm>
          <a:prstGeom prst="rect">
            <a:avLst/>
          </a:prstGeom>
          <a:noFill/>
        </p:spPr>
        <p:txBody>
          <a:bodyPr wrap="square" rtlCol="0">
            <a:spAutoFit/>
          </a:bodyPr>
          <a:lstStyle/>
          <a:p>
            <a:r>
              <a:rPr lang="en-US" sz="2400" b="1" u="sng" dirty="0" smtClean="0">
                <a:solidFill>
                  <a:srgbClr val="FF0000"/>
                </a:solidFill>
              </a:rPr>
              <a:t>NONDISJUNCTION</a:t>
            </a:r>
            <a:endParaRPr lang="en-US" sz="2400" b="1" u="sng" dirty="0">
              <a:solidFill>
                <a:srgbClr val="FF0000"/>
              </a:solidFill>
            </a:endParaRPr>
          </a:p>
        </p:txBody>
      </p:sp>
      <p:sp>
        <p:nvSpPr>
          <p:cNvPr id="10" name="TextBox 9"/>
          <p:cNvSpPr txBox="1"/>
          <p:nvPr/>
        </p:nvSpPr>
        <p:spPr>
          <a:xfrm>
            <a:off x="4038600" y="5257800"/>
            <a:ext cx="3124200" cy="461665"/>
          </a:xfrm>
          <a:prstGeom prst="rect">
            <a:avLst/>
          </a:prstGeom>
          <a:noFill/>
        </p:spPr>
        <p:txBody>
          <a:bodyPr wrap="square" rtlCol="0">
            <a:spAutoFit/>
          </a:bodyPr>
          <a:lstStyle/>
          <a:p>
            <a:r>
              <a:rPr lang="en-US" sz="2400" b="1" u="sng" dirty="0" smtClean="0">
                <a:solidFill>
                  <a:srgbClr val="FF0000"/>
                </a:solidFill>
              </a:rPr>
              <a:t>TRISOMY 21</a:t>
            </a:r>
            <a:endParaRPr lang="en-US" sz="2400" b="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amond(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amond(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0"/>
            <a:ext cx="8763000" cy="1143000"/>
          </a:xfrm>
        </p:spPr>
        <p:txBody>
          <a:bodyPr>
            <a:noAutofit/>
          </a:bodyPr>
          <a:lstStyle/>
          <a:p>
            <a:r>
              <a:rPr lang="en-US" sz="2800" b="1" u="sng" dirty="0"/>
              <a:t>Steps of Cell Division – Asexual Reproduction &amp; </a:t>
            </a:r>
            <a:r>
              <a:rPr lang="en-US" sz="2800" b="1" u="sng" dirty="0" smtClean="0"/>
              <a:t>Mitosis</a:t>
            </a:r>
            <a:endParaRPr lang="en-US" sz="2800" dirty="0"/>
          </a:p>
        </p:txBody>
      </p:sp>
      <p:sp>
        <p:nvSpPr>
          <p:cNvPr id="5" name="TextBox 4"/>
          <p:cNvSpPr txBox="1"/>
          <p:nvPr/>
        </p:nvSpPr>
        <p:spPr>
          <a:xfrm>
            <a:off x="152400" y="1371600"/>
            <a:ext cx="4419600" cy="1538883"/>
          </a:xfrm>
          <a:prstGeom prst="rect">
            <a:avLst/>
          </a:prstGeom>
          <a:noFill/>
        </p:spPr>
        <p:txBody>
          <a:bodyPr wrap="square" rtlCol="0">
            <a:spAutoFit/>
          </a:bodyPr>
          <a:lstStyle/>
          <a:p>
            <a:r>
              <a:rPr lang="en-US" sz="2400" b="1" dirty="0"/>
              <a:t>Metaphase  (Middle)</a:t>
            </a:r>
            <a:endParaRPr lang="en-US" sz="2400" dirty="0"/>
          </a:p>
          <a:p>
            <a:r>
              <a:rPr lang="en-US" sz="2400" dirty="0"/>
              <a:t>Chromosomes line up along the </a:t>
            </a:r>
            <a:r>
              <a:rPr lang="en-US" sz="2400" b="1" u="sng" dirty="0"/>
              <a:t>middle</a:t>
            </a:r>
            <a:r>
              <a:rPr lang="en-US" sz="2400" dirty="0"/>
              <a:t> or equator of the cell</a:t>
            </a:r>
          </a:p>
          <a:p>
            <a:endParaRPr lang="en-US" sz="2200" dirty="0"/>
          </a:p>
        </p:txBody>
      </p:sp>
      <p:sp>
        <p:nvSpPr>
          <p:cNvPr id="6" name="TextBox 5"/>
          <p:cNvSpPr txBox="1"/>
          <p:nvPr/>
        </p:nvSpPr>
        <p:spPr>
          <a:xfrm>
            <a:off x="152400" y="4572000"/>
            <a:ext cx="3962400" cy="1569660"/>
          </a:xfrm>
          <a:prstGeom prst="rect">
            <a:avLst/>
          </a:prstGeom>
          <a:noFill/>
        </p:spPr>
        <p:txBody>
          <a:bodyPr wrap="square" rtlCol="0">
            <a:spAutoFit/>
          </a:bodyPr>
          <a:lstStyle/>
          <a:p>
            <a:r>
              <a:rPr lang="en-US" sz="2400" b="1" dirty="0"/>
              <a:t>Anaphase  (Apart)</a:t>
            </a:r>
            <a:endParaRPr lang="en-US" sz="2400" dirty="0"/>
          </a:p>
          <a:p>
            <a:r>
              <a:rPr lang="en-US" sz="2400" dirty="0"/>
              <a:t/>
            </a:r>
            <a:br>
              <a:rPr lang="en-US" sz="2400" dirty="0"/>
            </a:br>
            <a:r>
              <a:rPr lang="en-US" sz="2400" dirty="0"/>
              <a:t>Sister chromatids move </a:t>
            </a:r>
            <a:r>
              <a:rPr lang="en-US" sz="2400" b="1" u="sng" dirty="0"/>
              <a:t>apart</a:t>
            </a:r>
            <a:r>
              <a:rPr lang="en-US" sz="2400" dirty="0"/>
              <a:t> towards opposite poles</a:t>
            </a:r>
            <a:endParaRPr lang="en-US" sz="2200" dirty="0"/>
          </a:p>
        </p:txBody>
      </p:sp>
      <p:pic>
        <p:nvPicPr>
          <p:cNvPr id="7170" name="Picture 2"/>
          <p:cNvPicPr>
            <a:picLocks noChangeAspect="1" noChangeArrowheads="1"/>
          </p:cNvPicPr>
          <p:nvPr/>
        </p:nvPicPr>
        <p:blipFill>
          <a:blip r:embed="rId3" cstate="print"/>
          <a:srcRect/>
          <a:stretch>
            <a:fillRect/>
          </a:stretch>
        </p:blipFill>
        <p:spPr bwMode="auto">
          <a:xfrm>
            <a:off x="4343400" y="4191000"/>
            <a:ext cx="2133600" cy="1814557"/>
          </a:xfrm>
          <a:prstGeom prst="rect">
            <a:avLst/>
          </a:prstGeom>
          <a:noFill/>
          <a:ln w="9525">
            <a:noFill/>
            <a:miter lim="800000"/>
            <a:headEnd/>
            <a:tailEnd/>
          </a:ln>
        </p:spPr>
      </p:pic>
      <p:pic>
        <p:nvPicPr>
          <p:cNvPr id="8" name="Picture 7"/>
          <p:cNvPicPr/>
          <p:nvPr/>
        </p:nvPicPr>
        <p:blipFill>
          <a:blip r:embed="rId4" cstate="print">
            <a:lum contrast="-30000"/>
          </a:blip>
          <a:srcRect l="35854" t="38680" r="34569" b="40459"/>
          <a:stretch>
            <a:fillRect/>
          </a:stretch>
        </p:blipFill>
        <p:spPr bwMode="auto">
          <a:xfrm>
            <a:off x="4648200" y="1066800"/>
            <a:ext cx="1981200" cy="1981200"/>
          </a:xfrm>
          <a:prstGeom prst="rect">
            <a:avLst/>
          </a:prstGeom>
          <a:noFill/>
          <a:ln w="9525">
            <a:noFill/>
            <a:miter lim="800000"/>
            <a:headEnd/>
            <a:tailEnd/>
          </a:ln>
        </p:spPr>
      </p:pic>
      <p:sp>
        <p:nvSpPr>
          <p:cNvPr id="9" name="TextBox 8"/>
          <p:cNvSpPr txBox="1"/>
          <p:nvPr/>
        </p:nvSpPr>
        <p:spPr>
          <a:xfrm>
            <a:off x="6934200" y="1066800"/>
            <a:ext cx="1752600" cy="2031325"/>
          </a:xfrm>
          <a:prstGeom prst="rect">
            <a:avLst/>
          </a:prstGeom>
          <a:noFill/>
        </p:spPr>
        <p:txBody>
          <a:bodyPr wrap="square" rtlCol="0">
            <a:spAutoFit/>
          </a:bodyPr>
          <a:lstStyle/>
          <a:p>
            <a:r>
              <a:rPr lang="en-US" b="1" dirty="0" err="1" smtClean="0"/>
              <a:t>Centrioles</a:t>
            </a:r>
            <a:r>
              <a:rPr lang="en-US" b="1" dirty="0" smtClean="0"/>
              <a:t/>
            </a:r>
            <a:br>
              <a:rPr lang="en-US" b="1" dirty="0" smtClean="0"/>
            </a:br>
            <a:endParaRPr lang="en-US" b="1" dirty="0" smtClean="0"/>
          </a:p>
          <a:p>
            <a:r>
              <a:rPr lang="en-US" b="1" dirty="0" smtClean="0"/>
              <a:t>Spindle fibers</a:t>
            </a:r>
          </a:p>
          <a:p>
            <a:endParaRPr lang="en-US" b="1" dirty="0" smtClean="0"/>
          </a:p>
          <a:p>
            <a:r>
              <a:rPr lang="en-US" b="1" dirty="0" err="1" smtClean="0"/>
              <a:t>Centromere</a:t>
            </a:r>
            <a:r>
              <a:rPr lang="en-US" b="1" dirty="0" smtClean="0"/>
              <a:t/>
            </a:r>
            <a:br>
              <a:rPr lang="en-US" b="1" dirty="0" smtClean="0"/>
            </a:br>
            <a:endParaRPr lang="en-US" b="1" dirty="0" smtClean="0"/>
          </a:p>
          <a:p>
            <a:r>
              <a:rPr lang="en-US" b="1" dirty="0" smtClean="0"/>
              <a:t>Chromosomes</a:t>
            </a:r>
            <a:endParaRPr lang="en-US" b="1" dirty="0"/>
          </a:p>
        </p:txBody>
      </p:sp>
      <p:sp>
        <p:nvSpPr>
          <p:cNvPr id="10" name="TextBox 9"/>
          <p:cNvSpPr txBox="1"/>
          <p:nvPr/>
        </p:nvSpPr>
        <p:spPr>
          <a:xfrm>
            <a:off x="6858000" y="4038600"/>
            <a:ext cx="1752600" cy="2031325"/>
          </a:xfrm>
          <a:prstGeom prst="rect">
            <a:avLst/>
          </a:prstGeom>
          <a:noFill/>
        </p:spPr>
        <p:txBody>
          <a:bodyPr wrap="square" rtlCol="0">
            <a:spAutoFit/>
          </a:bodyPr>
          <a:lstStyle/>
          <a:p>
            <a:r>
              <a:rPr lang="en-US" b="1" dirty="0" err="1" smtClean="0"/>
              <a:t>Centrioles</a:t>
            </a:r>
            <a:r>
              <a:rPr lang="en-US" b="1" dirty="0" smtClean="0"/>
              <a:t/>
            </a:r>
            <a:br>
              <a:rPr lang="en-US" b="1" dirty="0" smtClean="0"/>
            </a:br>
            <a:endParaRPr lang="en-US" b="1" dirty="0" smtClean="0"/>
          </a:p>
          <a:p>
            <a:r>
              <a:rPr lang="en-US" b="1" dirty="0" smtClean="0"/>
              <a:t>Spindle fibers</a:t>
            </a:r>
          </a:p>
          <a:p>
            <a:endParaRPr lang="en-US" b="1" dirty="0" smtClean="0"/>
          </a:p>
          <a:p>
            <a:r>
              <a:rPr lang="en-US" b="1" dirty="0" err="1" smtClean="0"/>
              <a:t>Centromere</a:t>
            </a:r>
            <a:r>
              <a:rPr lang="en-US" b="1" dirty="0" smtClean="0"/>
              <a:t/>
            </a:r>
            <a:br>
              <a:rPr lang="en-US" b="1" dirty="0" smtClean="0"/>
            </a:br>
            <a:endParaRPr lang="en-US" b="1" dirty="0" smtClean="0"/>
          </a:p>
          <a:p>
            <a:r>
              <a:rPr lang="en-US" b="1" dirty="0" smtClean="0"/>
              <a:t>Chromosomes</a:t>
            </a:r>
            <a:endParaRPr lang="en-US" b="1" dirty="0"/>
          </a:p>
        </p:txBody>
      </p:sp>
      <p:cxnSp>
        <p:nvCxnSpPr>
          <p:cNvPr id="12" name="Straight Arrow Connector 11"/>
          <p:cNvCxnSpPr/>
          <p:nvPr/>
        </p:nvCxnSpPr>
        <p:spPr>
          <a:xfrm flipH="1">
            <a:off x="6324600" y="1295400"/>
            <a:ext cx="685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72200" y="1828800"/>
            <a:ext cx="838200"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638800" y="2362200"/>
            <a:ext cx="13716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91200" y="2743200"/>
            <a:ext cx="12192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096000" y="4191000"/>
            <a:ext cx="838200" cy="762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096000" y="4800600"/>
            <a:ext cx="838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867400" y="5334000"/>
            <a:ext cx="10668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105400" y="5334000"/>
            <a:ext cx="19050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ox(in)">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38200"/>
            <a:ext cx="4648200" cy="1569660"/>
          </a:xfrm>
          <a:prstGeom prst="rect">
            <a:avLst/>
          </a:prstGeom>
          <a:noFill/>
        </p:spPr>
        <p:txBody>
          <a:bodyPr wrap="square" rtlCol="0">
            <a:spAutoFit/>
          </a:bodyPr>
          <a:lstStyle/>
          <a:p>
            <a:r>
              <a:rPr lang="en-US" sz="2400" b="1" dirty="0" err="1"/>
              <a:t>Telophase</a:t>
            </a:r>
            <a:r>
              <a:rPr lang="en-US" sz="2400" b="1" dirty="0"/>
              <a:t>  (Two)</a:t>
            </a:r>
            <a:endParaRPr lang="en-US" sz="2400" dirty="0"/>
          </a:p>
          <a:p>
            <a:r>
              <a:rPr lang="en-US" sz="2400" b="1" dirty="0"/>
              <a:t> </a:t>
            </a:r>
            <a:endParaRPr lang="en-US" sz="2400" dirty="0"/>
          </a:p>
          <a:p>
            <a:r>
              <a:rPr lang="en-US" sz="2400" b="1" u="sng" dirty="0"/>
              <a:t>Two</a:t>
            </a:r>
            <a:r>
              <a:rPr lang="en-US" sz="2400" dirty="0"/>
              <a:t> new nuclei form around the DNA.</a:t>
            </a:r>
            <a:endParaRPr lang="en-US" sz="2200" dirty="0"/>
          </a:p>
        </p:txBody>
      </p:sp>
      <p:sp>
        <p:nvSpPr>
          <p:cNvPr id="5" name="TextBox 4"/>
          <p:cNvSpPr txBox="1"/>
          <p:nvPr/>
        </p:nvSpPr>
        <p:spPr>
          <a:xfrm>
            <a:off x="228600" y="4648200"/>
            <a:ext cx="3886200" cy="1938992"/>
          </a:xfrm>
          <a:prstGeom prst="rect">
            <a:avLst/>
          </a:prstGeom>
          <a:noFill/>
        </p:spPr>
        <p:txBody>
          <a:bodyPr wrap="square" rtlCol="0">
            <a:spAutoFit/>
          </a:bodyPr>
          <a:lstStyle/>
          <a:p>
            <a:r>
              <a:rPr lang="en-US" sz="2400" b="1" dirty="0"/>
              <a:t>Cytokinesis (not a step in mitosis)</a:t>
            </a:r>
            <a:endParaRPr lang="en-US" sz="2400" dirty="0"/>
          </a:p>
          <a:p>
            <a:r>
              <a:rPr lang="en-US" sz="2400" b="1" dirty="0"/>
              <a:t> </a:t>
            </a:r>
            <a:endParaRPr lang="en-US" sz="2400" dirty="0"/>
          </a:p>
          <a:p>
            <a:r>
              <a:rPr lang="en-US" sz="2400" dirty="0"/>
              <a:t>Cytoplasm divides forming two identical cells.</a:t>
            </a:r>
            <a:endParaRPr lang="en-US" sz="2200" dirty="0"/>
          </a:p>
        </p:txBody>
      </p:sp>
      <p:sp>
        <p:nvSpPr>
          <p:cNvPr id="6" name="Title 1"/>
          <p:cNvSpPr>
            <a:spLocks noGrp="1"/>
          </p:cNvSpPr>
          <p:nvPr>
            <p:ph type="title"/>
          </p:nvPr>
        </p:nvSpPr>
        <p:spPr>
          <a:xfrm>
            <a:off x="228600" y="0"/>
            <a:ext cx="8686800" cy="533400"/>
          </a:xfrm>
        </p:spPr>
        <p:txBody>
          <a:bodyPr>
            <a:noAutofit/>
          </a:bodyPr>
          <a:lstStyle/>
          <a:p>
            <a:r>
              <a:rPr lang="en-US" sz="2800" b="1" u="sng" dirty="0"/>
              <a:t>Steps of Cell Division – Asexual Reproduction &amp; </a:t>
            </a:r>
            <a:r>
              <a:rPr lang="en-US" sz="2800" b="1" u="sng" dirty="0" smtClean="0"/>
              <a:t>Mitosis</a:t>
            </a:r>
            <a:endParaRPr lang="en-US" sz="2800" dirty="0"/>
          </a:p>
        </p:txBody>
      </p:sp>
      <p:pic>
        <p:nvPicPr>
          <p:cNvPr id="7" name="Picture 6"/>
          <p:cNvPicPr/>
          <p:nvPr/>
        </p:nvPicPr>
        <p:blipFill>
          <a:blip r:embed="rId2" cstate="print">
            <a:lum contrast="-12000"/>
          </a:blip>
          <a:srcRect l="31834" t="78070" r="28941"/>
          <a:stretch>
            <a:fillRect/>
          </a:stretch>
        </p:blipFill>
        <p:spPr bwMode="auto">
          <a:xfrm>
            <a:off x="4876800" y="914400"/>
            <a:ext cx="3016568" cy="2019300"/>
          </a:xfrm>
          <a:prstGeom prst="rect">
            <a:avLst/>
          </a:prstGeom>
          <a:noFill/>
          <a:ln w="9525">
            <a:noFill/>
            <a:miter lim="800000"/>
            <a:headEnd/>
            <a:tailEnd/>
          </a:ln>
        </p:spPr>
      </p:pic>
      <p:sp>
        <p:nvSpPr>
          <p:cNvPr id="9" name="TextBox 8"/>
          <p:cNvSpPr txBox="1"/>
          <p:nvPr/>
        </p:nvSpPr>
        <p:spPr>
          <a:xfrm>
            <a:off x="4648200" y="3429000"/>
            <a:ext cx="4114800" cy="923330"/>
          </a:xfrm>
          <a:prstGeom prst="rect">
            <a:avLst/>
          </a:prstGeom>
          <a:noFill/>
        </p:spPr>
        <p:txBody>
          <a:bodyPr wrap="square" rtlCol="0">
            <a:spAutoFit/>
          </a:bodyPr>
          <a:lstStyle/>
          <a:p>
            <a:r>
              <a:rPr lang="en-US" dirty="0" err="1" smtClean="0"/>
              <a:t>Centrioles</a:t>
            </a:r>
            <a:r>
              <a:rPr lang="en-US" dirty="0" smtClean="0"/>
              <a:t>       Nucleus        Chromosomes</a:t>
            </a:r>
          </a:p>
          <a:p>
            <a:r>
              <a:rPr lang="en-US" dirty="0"/>
              <a:t>	</a:t>
            </a:r>
            <a:r>
              <a:rPr lang="en-US" dirty="0" smtClean="0"/>
              <a:t>	</a:t>
            </a:r>
            <a:br>
              <a:rPr lang="en-US" dirty="0" smtClean="0"/>
            </a:br>
            <a:r>
              <a:rPr lang="en-US" dirty="0" smtClean="0"/>
              <a:t>		            Chromatin</a:t>
            </a:r>
            <a:endParaRPr lang="en-US" dirty="0"/>
          </a:p>
        </p:txBody>
      </p:sp>
      <p:cxnSp>
        <p:nvCxnSpPr>
          <p:cNvPr id="11" name="Straight Arrow Connector 10"/>
          <p:cNvCxnSpPr/>
          <p:nvPr/>
        </p:nvCxnSpPr>
        <p:spPr>
          <a:xfrm flipV="1">
            <a:off x="5105400" y="2133600"/>
            <a:ext cx="76200" cy="1371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096000" y="2590800"/>
            <a:ext cx="30480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010400" y="2286000"/>
            <a:ext cx="6096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3" cstate="print"/>
          <a:srcRect/>
          <a:stretch>
            <a:fillRect/>
          </a:stretch>
        </p:blipFill>
        <p:spPr bwMode="auto">
          <a:xfrm>
            <a:off x="4648200" y="4419600"/>
            <a:ext cx="3768191" cy="1676400"/>
          </a:xfrm>
          <a:prstGeom prst="rect">
            <a:avLst/>
          </a:prstGeom>
          <a:noFill/>
          <a:ln w="9525">
            <a:noFill/>
            <a:miter lim="800000"/>
            <a:headEnd/>
            <a:tailEnd/>
          </a:ln>
        </p:spPr>
      </p:pic>
      <p:cxnSp>
        <p:nvCxnSpPr>
          <p:cNvPr id="22" name="Straight Arrow Connector 21"/>
          <p:cNvCxnSpPr/>
          <p:nvPr/>
        </p:nvCxnSpPr>
        <p:spPr>
          <a:xfrm>
            <a:off x="5181600" y="36576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867400" y="3733800"/>
            <a:ext cx="457200" cy="1295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543800" y="4267200"/>
            <a:ext cx="152400" cy="990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checkerboard(across)">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0"/>
            <a:ext cx="3581400" cy="5262979"/>
          </a:xfrm>
          <a:prstGeom prst="rect">
            <a:avLst/>
          </a:prstGeom>
          <a:noFill/>
        </p:spPr>
        <p:txBody>
          <a:bodyPr wrap="square" rtlCol="0">
            <a:spAutoFit/>
          </a:bodyPr>
          <a:lstStyle/>
          <a:p>
            <a:r>
              <a:rPr lang="en-US" sz="2800" b="1" dirty="0" err="1" smtClean="0"/>
              <a:t>Interphase</a:t>
            </a:r>
            <a:endParaRPr lang="en-US" sz="2800" b="1" dirty="0" smtClean="0"/>
          </a:p>
          <a:p>
            <a:endParaRPr lang="en-US" sz="2800" b="1" dirty="0" smtClean="0"/>
          </a:p>
          <a:p>
            <a:endParaRPr lang="en-US" sz="2800" b="1" dirty="0" smtClean="0"/>
          </a:p>
          <a:p>
            <a:endParaRPr lang="en-US" sz="2800" b="1" dirty="0"/>
          </a:p>
          <a:p>
            <a:endParaRPr lang="en-US" sz="2800" b="1" dirty="0"/>
          </a:p>
          <a:p>
            <a:r>
              <a:rPr lang="en-US" sz="2800" b="1" dirty="0" smtClean="0"/>
              <a:t>Prophase</a:t>
            </a:r>
          </a:p>
          <a:p>
            <a:endParaRPr lang="en-US" sz="2800" b="1" dirty="0" smtClean="0"/>
          </a:p>
          <a:p>
            <a:endParaRPr lang="en-US" sz="2800" b="1" dirty="0"/>
          </a:p>
          <a:p>
            <a:endParaRPr lang="en-US" sz="2800" b="1" dirty="0" smtClean="0"/>
          </a:p>
          <a:p>
            <a:endParaRPr lang="en-US" sz="2800" b="1" dirty="0" smtClean="0"/>
          </a:p>
          <a:p>
            <a:endParaRPr lang="en-US" sz="2800" b="1" dirty="0"/>
          </a:p>
          <a:p>
            <a:r>
              <a:rPr lang="en-US" sz="2800" b="1" dirty="0" smtClean="0"/>
              <a:t>Metaphase</a:t>
            </a:r>
          </a:p>
        </p:txBody>
      </p:sp>
      <p:pic>
        <p:nvPicPr>
          <p:cNvPr id="7" name="Picture 6" descr="mhtml:file:///Y:\BioLabs\Mitosis%20Micrographs%20Stages.mht!http://www.bioweb.uncc.edu/biol1110/a-inter.jpg"/>
          <p:cNvPicPr/>
          <p:nvPr/>
        </p:nvPicPr>
        <p:blipFill>
          <a:blip r:embed="rId2" r:link="rId3" cstate="print"/>
          <a:srcRect t="9249" r="24231" b="10983"/>
          <a:stretch>
            <a:fillRect/>
          </a:stretch>
        </p:blipFill>
        <p:spPr bwMode="auto">
          <a:xfrm>
            <a:off x="2667000" y="685800"/>
            <a:ext cx="1905000" cy="1752600"/>
          </a:xfrm>
          <a:prstGeom prst="rect">
            <a:avLst/>
          </a:prstGeom>
          <a:noFill/>
          <a:ln w="9525">
            <a:noFill/>
            <a:miter lim="800000"/>
            <a:headEnd/>
            <a:tailEnd/>
          </a:ln>
        </p:spPr>
      </p:pic>
      <p:pic>
        <p:nvPicPr>
          <p:cNvPr id="8" name="Picture 7" descr="mhtml:file:///Y:\BioLabs\Mitosis%20Micrographs%20Stages.mht!http://www.bioweb.uncc.edu/biol1110/a-pro.jpg"/>
          <p:cNvPicPr/>
          <p:nvPr/>
        </p:nvPicPr>
        <p:blipFill>
          <a:blip r:embed="rId4" r:link="rId5" cstate="print"/>
          <a:srcRect r="9581" b="6936"/>
          <a:stretch>
            <a:fillRect/>
          </a:stretch>
        </p:blipFill>
        <p:spPr bwMode="auto">
          <a:xfrm>
            <a:off x="2590800" y="2971800"/>
            <a:ext cx="2133600" cy="1676400"/>
          </a:xfrm>
          <a:prstGeom prst="rect">
            <a:avLst/>
          </a:prstGeom>
          <a:noFill/>
          <a:ln w="9525">
            <a:noFill/>
            <a:miter lim="800000"/>
            <a:headEnd/>
            <a:tailEnd/>
          </a:ln>
        </p:spPr>
      </p:pic>
      <p:pic>
        <p:nvPicPr>
          <p:cNvPr id="9" name="Picture 8" descr="mhtml:file:///Y:\BioLabs\Mitosis%20Micrographs%20Stages.mht!http://www.bioweb.uncc.edu/biol1110/p-meta.jpg"/>
          <p:cNvPicPr/>
          <p:nvPr/>
        </p:nvPicPr>
        <p:blipFill>
          <a:blip r:embed="rId6" r:link="rId7" cstate="print"/>
          <a:srcRect l="5233" r="15116" b="16860"/>
          <a:stretch>
            <a:fillRect/>
          </a:stretch>
        </p:blipFill>
        <p:spPr bwMode="auto">
          <a:xfrm>
            <a:off x="6400800" y="5105400"/>
            <a:ext cx="1752600" cy="1752600"/>
          </a:xfrm>
          <a:prstGeom prst="rect">
            <a:avLst/>
          </a:prstGeom>
          <a:noFill/>
          <a:ln w="9525">
            <a:noFill/>
            <a:miter lim="800000"/>
            <a:headEnd/>
            <a:tailEnd/>
          </a:ln>
        </p:spPr>
      </p:pic>
      <p:pic>
        <p:nvPicPr>
          <p:cNvPr id="10" name="Picture 9" descr="mhtml:file:///Y:\BioLabs\Mitosis%20Micrographs%20Stages.mht!http://www.bioweb.uncc.edu/biol1110/p-inter.jpg"/>
          <p:cNvPicPr/>
          <p:nvPr/>
        </p:nvPicPr>
        <p:blipFill>
          <a:blip r:embed="rId8" r:link="rId9" cstate="print"/>
          <a:srcRect t="14451" b="15029"/>
          <a:stretch>
            <a:fillRect/>
          </a:stretch>
        </p:blipFill>
        <p:spPr bwMode="auto">
          <a:xfrm>
            <a:off x="6400800" y="838200"/>
            <a:ext cx="1981200" cy="1524000"/>
          </a:xfrm>
          <a:prstGeom prst="rect">
            <a:avLst/>
          </a:prstGeom>
          <a:noFill/>
          <a:ln w="9525">
            <a:noFill/>
            <a:miter lim="800000"/>
            <a:headEnd/>
            <a:tailEnd/>
          </a:ln>
        </p:spPr>
      </p:pic>
      <p:pic>
        <p:nvPicPr>
          <p:cNvPr id="11" name="Picture 10" descr="mhtml:file:///Y:\BioLabs\Mitosis%20Micrographs%20Stages.mht!http://www.bioweb.uncc.edu/biol1110/a-meta.jpg"/>
          <p:cNvPicPr/>
          <p:nvPr/>
        </p:nvPicPr>
        <p:blipFill>
          <a:blip r:embed="rId10" r:link="rId11" cstate="print"/>
          <a:srcRect r="12139"/>
          <a:stretch>
            <a:fillRect/>
          </a:stretch>
        </p:blipFill>
        <p:spPr bwMode="auto">
          <a:xfrm>
            <a:off x="2743200" y="5105400"/>
            <a:ext cx="1905000" cy="1752600"/>
          </a:xfrm>
          <a:prstGeom prst="rect">
            <a:avLst/>
          </a:prstGeom>
          <a:noFill/>
          <a:ln w="9525">
            <a:noFill/>
            <a:miter lim="800000"/>
            <a:headEnd/>
            <a:tailEnd/>
          </a:ln>
        </p:spPr>
      </p:pic>
      <p:pic>
        <p:nvPicPr>
          <p:cNvPr id="14" name="Picture 13" descr="mhtml:file:///Y:\BioLabs\Mitosis%20Micrographs%20Stages.mht!http://www.bioweb.uncc.edu/biol1110/p-pro.jpg"/>
          <p:cNvPicPr/>
          <p:nvPr/>
        </p:nvPicPr>
        <p:blipFill>
          <a:blip r:embed="rId12" r:link="rId13" cstate="print"/>
          <a:srcRect t="6145" r="13966" b="15084"/>
          <a:stretch>
            <a:fillRect/>
          </a:stretch>
        </p:blipFill>
        <p:spPr bwMode="auto">
          <a:xfrm>
            <a:off x="6324600" y="2743200"/>
            <a:ext cx="1828800" cy="1905000"/>
          </a:xfrm>
          <a:prstGeom prst="rect">
            <a:avLst/>
          </a:prstGeom>
          <a:noFill/>
          <a:ln w="9525">
            <a:noFill/>
            <a:miter lim="800000"/>
            <a:headEnd/>
            <a:tailEnd/>
          </a:ln>
        </p:spPr>
      </p:pic>
      <p:sp>
        <p:nvSpPr>
          <p:cNvPr id="17" name="Title 1"/>
          <p:cNvSpPr>
            <a:spLocks noGrp="1"/>
          </p:cNvSpPr>
          <p:nvPr>
            <p:ph type="title"/>
          </p:nvPr>
        </p:nvSpPr>
        <p:spPr>
          <a:xfrm>
            <a:off x="2133600" y="0"/>
            <a:ext cx="7010400" cy="792162"/>
          </a:xfrm>
        </p:spPr>
        <p:txBody>
          <a:bodyPr/>
          <a:lstStyle/>
          <a:p>
            <a:r>
              <a:rPr lang="en-US" dirty="0" smtClean="0"/>
              <a:t>Animal       vs.         Plant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5" presetClass="entr" presetSubtype="1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010400" cy="792162"/>
          </a:xfrm>
        </p:spPr>
        <p:txBody>
          <a:bodyPr/>
          <a:lstStyle/>
          <a:p>
            <a:r>
              <a:rPr lang="en-US" dirty="0" smtClean="0"/>
              <a:t>Animal       vs.         Plant</a:t>
            </a:r>
            <a:endParaRPr lang="en-US" dirty="0"/>
          </a:p>
        </p:txBody>
      </p:sp>
      <p:sp>
        <p:nvSpPr>
          <p:cNvPr id="4" name="Rectangle 3"/>
          <p:cNvSpPr/>
          <p:nvPr/>
        </p:nvSpPr>
        <p:spPr>
          <a:xfrm>
            <a:off x="228600" y="1219200"/>
            <a:ext cx="2362200" cy="4401205"/>
          </a:xfrm>
          <a:prstGeom prst="rect">
            <a:avLst/>
          </a:prstGeom>
        </p:spPr>
        <p:txBody>
          <a:bodyPr wrap="square">
            <a:spAutoFit/>
          </a:bodyPr>
          <a:lstStyle/>
          <a:p>
            <a:r>
              <a:rPr lang="en-US" sz="2800" b="1" dirty="0" smtClean="0"/>
              <a:t>Anaphase</a:t>
            </a:r>
          </a:p>
          <a:p>
            <a:endParaRPr lang="en-US" sz="2800" b="1" dirty="0" smtClean="0"/>
          </a:p>
          <a:p>
            <a:endParaRPr lang="en-US" sz="2800" b="1" dirty="0" smtClean="0"/>
          </a:p>
          <a:p>
            <a:endParaRPr lang="en-US" sz="2800" b="1" dirty="0" smtClean="0"/>
          </a:p>
          <a:p>
            <a:endParaRPr lang="en-US" sz="2800" b="1" dirty="0"/>
          </a:p>
          <a:p>
            <a:endParaRPr lang="en-US" sz="2800" b="1" dirty="0" smtClean="0"/>
          </a:p>
          <a:p>
            <a:endParaRPr lang="en-US" sz="2800" b="1" dirty="0"/>
          </a:p>
          <a:p>
            <a:endParaRPr lang="en-US" sz="2800" b="1" dirty="0" smtClean="0"/>
          </a:p>
          <a:p>
            <a:r>
              <a:rPr lang="en-US" sz="2800" b="1" dirty="0" err="1" smtClean="0"/>
              <a:t>Telophase</a:t>
            </a:r>
            <a:r>
              <a:rPr lang="en-US" sz="2800" b="1" dirty="0" smtClean="0"/>
              <a:t>/ </a:t>
            </a:r>
            <a:r>
              <a:rPr lang="en-US" sz="2800" b="1" dirty="0" err="1" smtClean="0"/>
              <a:t>Cytokinesis</a:t>
            </a:r>
            <a:endParaRPr lang="en-US" sz="2800" b="1" dirty="0" smtClean="0"/>
          </a:p>
        </p:txBody>
      </p:sp>
      <p:pic>
        <p:nvPicPr>
          <p:cNvPr id="5" name="Picture 4" descr="mhtml:file:///Y:\BioLabs\Mitosis%20Micrographs%20Stages.mht!http://www.bioweb.uncc.edu/biol1110/p-ana.jpg"/>
          <p:cNvPicPr/>
          <p:nvPr/>
        </p:nvPicPr>
        <p:blipFill>
          <a:blip r:embed="rId2" r:link="rId3" cstate="print"/>
          <a:srcRect/>
          <a:stretch>
            <a:fillRect/>
          </a:stretch>
        </p:blipFill>
        <p:spPr bwMode="auto">
          <a:xfrm>
            <a:off x="6553200" y="1143000"/>
            <a:ext cx="2286000" cy="1981200"/>
          </a:xfrm>
          <a:prstGeom prst="rect">
            <a:avLst/>
          </a:prstGeom>
          <a:noFill/>
          <a:ln w="9525">
            <a:noFill/>
            <a:miter lim="800000"/>
            <a:headEnd/>
            <a:tailEnd/>
          </a:ln>
        </p:spPr>
      </p:pic>
      <p:pic>
        <p:nvPicPr>
          <p:cNvPr id="6" name="Picture 5" descr="mhtml:file:///Y:\BioLabs\Mitosis%20Micrographs%20Stages.mht!http://www.bioweb.uncc.edu/biol1110/a-ana.jpg"/>
          <p:cNvPicPr/>
          <p:nvPr/>
        </p:nvPicPr>
        <p:blipFill>
          <a:blip r:embed="rId4" r:link="rId5" cstate="print"/>
          <a:srcRect r="12139" b="5780"/>
          <a:stretch>
            <a:fillRect/>
          </a:stretch>
        </p:blipFill>
        <p:spPr bwMode="auto">
          <a:xfrm>
            <a:off x="2971800" y="1143000"/>
            <a:ext cx="2209800" cy="2057400"/>
          </a:xfrm>
          <a:prstGeom prst="rect">
            <a:avLst/>
          </a:prstGeom>
          <a:noFill/>
          <a:ln w="9525">
            <a:noFill/>
            <a:miter lim="800000"/>
            <a:headEnd/>
            <a:tailEnd/>
          </a:ln>
        </p:spPr>
      </p:pic>
      <p:pic>
        <p:nvPicPr>
          <p:cNvPr id="7" name="Picture 6" descr="mhtml:file:///Y:\BioLabs\Mitosis%20Micrographs%20Stages.mht!http://www.bioweb.uncc.edu/biol1110/a-telo.jpg"/>
          <p:cNvPicPr/>
          <p:nvPr/>
        </p:nvPicPr>
        <p:blipFill>
          <a:blip r:embed="rId6" r:link="rId7" cstate="print"/>
          <a:srcRect t="21714" r="12139" b="17143"/>
          <a:stretch>
            <a:fillRect/>
          </a:stretch>
        </p:blipFill>
        <p:spPr bwMode="auto">
          <a:xfrm>
            <a:off x="2971800" y="4191000"/>
            <a:ext cx="2590800" cy="1653778"/>
          </a:xfrm>
          <a:prstGeom prst="rect">
            <a:avLst/>
          </a:prstGeom>
          <a:noFill/>
          <a:ln w="9525">
            <a:noFill/>
            <a:miter lim="800000"/>
            <a:headEnd/>
            <a:tailEnd/>
          </a:ln>
        </p:spPr>
      </p:pic>
      <p:pic>
        <p:nvPicPr>
          <p:cNvPr id="8" name="Picture 7" descr="mhtml:file:///Y:\BioLabs\Mitosis%20Micrographs%20Stages.mht!http://www.bioweb.uncc.edu/biol1110/p-telo.jpg"/>
          <p:cNvPicPr/>
          <p:nvPr/>
        </p:nvPicPr>
        <p:blipFill>
          <a:blip r:embed="rId8" r:link="rId9" cstate="print"/>
          <a:srcRect l="17341" t="13714" r="12139" b="25143"/>
          <a:stretch>
            <a:fillRect/>
          </a:stretch>
        </p:blipFill>
        <p:spPr bwMode="auto">
          <a:xfrm>
            <a:off x="6705600" y="4191000"/>
            <a:ext cx="2209800" cy="1733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t>Why do cells reproduce?</a:t>
            </a:r>
            <a:endParaRPr lang="en-US" dirty="0"/>
          </a:p>
        </p:txBody>
      </p:sp>
      <p:sp>
        <p:nvSpPr>
          <p:cNvPr id="3" name="Content Placeholder 2"/>
          <p:cNvSpPr>
            <a:spLocks noGrp="1"/>
          </p:cNvSpPr>
          <p:nvPr>
            <p:ph idx="1"/>
          </p:nvPr>
        </p:nvSpPr>
        <p:spPr>
          <a:xfrm>
            <a:off x="457200" y="1143000"/>
            <a:ext cx="8229600" cy="4876800"/>
          </a:xfrm>
        </p:spPr>
        <p:txBody>
          <a:bodyPr>
            <a:normAutofit fontScale="85000" lnSpcReduction="10000"/>
          </a:bodyPr>
          <a:lstStyle/>
          <a:p>
            <a:r>
              <a:rPr lang="en-US" sz="2400" b="1" dirty="0"/>
              <a:t>Why do cells reproduce?</a:t>
            </a:r>
            <a:endParaRPr lang="en-US" sz="2400" dirty="0"/>
          </a:p>
          <a:p>
            <a:pPr marL="0" lvl="0" indent="0">
              <a:buNone/>
            </a:pPr>
            <a:r>
              <a:rPr lang="en-US" sz="2400" dirty="0" smtClean="0"/>
              <a:t>     _____________________ </a:t>
            </a:r>
            <a:r>
              <a:rPr lang="en-US" sz="2400" dirty="0"/>
              <a:t>doesn’t </a:t>
            </a:r>
            <a:r>
              <a:rPr lang="en-US" sz="2400" dirty="0" smtClean="0"/>
              <a:t>work </a:t>
            </a:r>
            <a:r>
              <a:rPr lang="en-US" sz="2400" dirty="0"/>
              <a:t>well on a cell that is too big.</a:t>
            </a:r>
          </a:p>
          <a:p>
            <a:pPr marL="0" indent="0">
              <a:buNone/>
            </a:pPr>
            <a:r>
              <a:rPr lang="en-US" sz="2400" dirty="0"/>
              <a:t> </a:t>
            </a: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a:p>
          <a:p>
            <a:pPr lvl="0"/>
            <a:r>
              <a:rPr lang="en-US" sz="2400" dirty="0"/>
              <a:t>Larger cells place too much demand on the genetic info (_________)</a:t>
            </a:r>
            <a:br>
              <a:rPr lang="en-US" sz="2400" dirty="0"/>
            </a:br>
            <a:endParaRPr lang="en-US" sz="2400" dirty="0" smtClean="0"/>
          </a:p>
          <a:p>
            <a:pPr lvl="0"/>
            <a:endParaRPr lang="en-US" sz="2400" dirty="0" smtClean="0"/>
          </a:p>
          <a:p>
            <a:pPr lvl="0"/>
            <a:endParaRPr lang="en-US" sz="2400" dirty="0"/>
          </a:p>
          <a:p>
            <a:pPr lvl="0"/>
            <a:r>
              <a:rPr lang="en-US" sz="2400" dirty="0"/>
              <a:t>To _____________________________________________________</a:t>
            </a:r>
          </a:p>
          <a:p>
            <a:pPr marL="0" indent="0">
              <a:buNone/>
            </a:pPr>
            <a:endParaRPr lang="en-US" sz="2400" dirty="0"/>
          </a:p>
          <a:p>
            <a:endParaRPr lang="en-US" sz="2200" dirty="0"/>
          </a:p>
        </p:txBody>
      </p:sp>
      <p:grpSp>
        <p:nvGrpSpPr>
          <p:cNvPr id="23554" name="Group 2"/>
          <p:cNvGrpSpPr>
            <a:grpSpLocks/>
          </p:cNvGrpSpPr>
          <p:nvPr/>
        </p:nvGrpSpPr>
        <p:grpSpPr bwMode="auto">
          <a:xfrm>
            <a:off x="1312828" y="2030124"/>
            <a:ext cx="4800600" cy="2138362"/>
            <a:chOff x="3087" y="3527"/>
            <a:chExt cx="5933" cy="2527"/>
          </a:xfrm>
        </p:grpSpPr>
        <p:sp>
          <p:nvSpPr>
            <p:cNvPr id="23555" name="Text Box 3"/>
            <p:cNvSpPr txBox="1">
              <a:spLocks noChangeArrowheads="1"/>
            </p:cNvSpPr>
            <p:nvPr/>
          </p:nvSpPr>
          <p:spPr bwMode="auto">
            <a:xfrm>
              <a:off x="3087" y="4390"/>
              <a:ext cx="280" cy="73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Calibri" pitchFamily="34" charset="0"/>
                  <a:cs typeface="Arial" pitchFamily="34" charset="0"/>
                </a:rPr>
                <a:t>1 cm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3556" name="Group 4"/>
            <p:cNvGrpSpPr>
              <a:grpSpLocks/>
            </p:cNvGrpSpPr>
            <p:nvPr/>
          </p:nvGrpSpPr>
          <p:grpSpPr bwMode="auto">
            <a:xfrm>
              <a:off x="3367" y="3527"/>
              <a:ext cx="5653" cy="2527"/>
              <a:chOff x="3367" y="5812"/>
              <a:chExt cx="6209" cy="2532"/>
            </a:xfrm>
          </p:grpSpPr>
          <p:grpSp>
            <p:nvGrpSpPr>
              <p:cNvPr id="23557" name="Group 5"/>
              <p:cNvGrpSpPr>
                <a:grpSpLocks/>
              </p:cNvGrpSpPr>
              <p:nvPr/>
            </p:nvGrpSpPr>
            <p:grpSpPr bwMode="auto">
              <a:xfrm>
                <a:off x="3367" y="5812"/>
                <a:ext cx="6209" cy="2532"/>
                <a:chOff x="2971" y="6748"/>
                <a:chExt cx="6209" cy="2532"/>
              </a:xfrm>
            </p:grpSpPr>
            <p:grpSp>
              <p:nvGrpSpPr>
                <p:cNvPr id="23558" name="Group 6"/>
                <p:cNvGrpSpPr>
                  <a:grpSpLocks/>
                </p:cNvGrpSpPr>
                <p:nvPr/>
              </p:nvGrpSpPr>
              <p:grpSpPr bwMode="auto">
                <a:xfrm>
                  <a:off x="6300" y="6748"/>
                  <a:ext cx="2880" cy="2532"/>
                  <a:chOff x="864" y="6597"/>
                  <a:chExt cx="3960" cy="3672"/>
                </a:xfrm>
              </p:grpSpPr>
              <p:sp>
                <p:nvSpPr>
                  <p:cNvPr id="23559" name="Text Box 7"/>
                  <p:cNvSpPr txBox="1">
                    <a:spLocks noChangeAspect="1" noChangeArrowheads="1"/>
                  </p:cNvSpPr>
                  <p:nvPr/>
                </p:nvSpPr>
                <p:spPr bwMode="auto">
                  <a:xfrm>
                    <a:off x="4284" y="9360"/>
                    <a:ext cx="540" cy="504"/>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Calibri" pitchFamily="34" charset="0"/>
                        <a:cs typeface="Arial" pitchFamily="34" charset="0"/>
                      </a:rPr>
                      <a:t>3 cm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3560" name="Group 8"/>
                  <p:cNvGrpSpPr>
                    <a:grpSpLocks/>
                  </p:cNvGrpSpPr>
                  <p:nvPr/>
                </p:nvGrpSpPr>
                <p:grpSpPr bwMode="auto">
                  <a:xfrm>
                    <a:off x="864" y="6597"/>
                    <a:ext cx="3793" cy="3672"/>
                    <a:chOff x="864" y="6597"/>
                    <a:chExt cx="3793" cy="3672"/>
                  </a:xfrm>
                </p:grpSpPr>
                <p:sp>
                  <p:nvSpPr>
                    <p:cNvPr id="23561" name="Text Box 9"/>
                    <p:cNvSpPr txBox="1">
                      <a:spLocks noChangeAspect="1" noChangeArrowheads="1"/>
                    </p:cNvSpPr>
                    <p:nvPr/>
                  </p:nvSpPr>
                  <p:spPr bwMode="auto">
                    <a:xfrm>
                      <a:off x="1617" y="9837"/>
                      <a:ext cx="1080" cy="4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Calibri" pitchFamily="34" charset="0"/>
                          <a:cs typeface="Arial" pitchFamily="34" charset="0"/>
                        </a:rPr>
                        <a:t>3 cm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62" name="AutoShape 10"/>
                    <p:cNvSpPr>
                      <a:spLocks noChangeAspect="1" noChangeArrowheads="1"/>
                    </p:cNvSpPr>
                    <p:nvPr/>
                  </p:nvSpPr>
                  <p:spPr bwMode="auto">
                    <a:xfrm>
                      <a:off x="1399" y="6597"/>
                      <a:ext cx="3258" cy="3149"/>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63" name="Text Box 11"/>
                    <p:cNvSpPr txBox="1">
                      <a:spLocks noChangeAspect="1" noChangeArrowheads="1"/>
                    </p:cNvSpPr>
                    <p:nvPr/>
                  </p:nvSpPr>
                  <p:spPr bwMode="auto">
                    <a:xfrm>
                      <a:off x="864" y="8577"/>
                      <a:ext cx="363" cy="90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Calibri" pitchFamily="34" charset="0"/>
                          <a:cs typeface="Arial" pitchFamily="34" charset="0"/>
                        </a:rPr>
                        <a:t>3 cm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64" name="Oval 12"/>
                    <p:cNvSpPr>
                      <a:spLocks noChangeAspect="1" noChangeArrowheads="1"/>
                    </p:cNvSpPr>
                    <p:nvPr/>
                  </p:nvSpPr>
                  <p:spPr bwMode="auto">
                    <a:xfrm>
                      <a:off x="3146" y="8379"/>
                      <a:ext cx="360" cy="360"/>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3565" name="Group 13"/>
                <p:cNvGrpSpPr>
                  <a:grpSpLocks/>
                </p:cNvGrpSpPr>
                <p:nvPr/>
              </p:nvGrpSpPr>
              <p:grpSpPr bwMode="auto">
                <a:xfrm>
                  <a:off x="2971" y="7468"/>
                  <a:ext cx="1519" cy="1168"/>
                  <a:chOff x="2971" y="7468"/>
                  <a:chExt cx="1519" cy="1168"/>
                </a:xfrm>
              </p:grpSpPr>
              <p:grpSp>
                <p:nvGrpSpPr>
                  <p:cNvPr id="23566" name="Group 14"/>
                  <p:cNvGrpSpPr>
                    <a:grpSpLocks/>
                  </p:cNvGrpSpPr>
                  <p:nvPr/>
                </p:nvGrpSpPr>
                <p:grpSpPr bwMode="auto">
                  <a:xfrm>
                    <a:off x="2971" y="7468"/>
                    <a:ext cx="1519" cy="1168"/>
                    <a:chOff x="4837" y="10080"/>
                    <a:chExt cx="1967" cy="1440"/>
                  </a:xfrm>
                </p:grpSpPr>
                <p:sp>
                  <p:nvSpPr>
                    <p:cNvPr id="23567" name="AutoShape 15"/>
                    <p:cNvSpPr>
                      <a:spLocks noChangeArrowheads="1"/>
                    </p:cNvSpPr>
                    <p:nvPr/>
                  </p:nvSpPr>
                  <p:spPr bwMode="auto">
                    <a:xfrm>
                      <a:off x="4837" y="10080"/>
                      <a:ext cx="1080" cy="1044"/>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68" name="Text Box 16"/>
                    <p:cNvSpPr txBox="1">
                      <a:spLocks noChangeArrowheads="1"/>
                    </p:cNvSpPr>
                    <p:nvPr/>
                  </p:nvSpPr>
                  <p:spPr bwMode="auto">
                    <a:xfrm>
                      <a:off x="4837" y="11160"/>
                      <a:ext cx="90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Calibri" pitchFamily="34" charset="0"/>
                          <a:cs typeface="Arial" pitchFamily="34" charset="0"/>
                        </a:rPr>
                        <a:t>1 cm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69" name="Text Box 17"/>
                    <p:cNvSpPr txBox="1">
                      <a:spLocks noChangeArrowheads="1"/>
                    </p:cNvSpPr>
                    <p:nvPr/>
                  </p:nvSpPr>
                  <p:spPr bwMode="auto">
                    <a:xfrm>
                      <a:off x="5904" y="10980"/>
                      <a:ext cx="90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Calibri" pitchFamily="34" charset="0"/>
                          <a:cs typeface="Arial" pitchFamily="34" charset="0"/>
                        </a:rPr>
                        <a:t>1 cm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3570" name="Oval 18"/>
                  <p:cNvSpPr>
                    <a:spLocks noChangeArrowheads="1"/>
                  </p:cNvSpPr>
                  <p:nvPr/>
                </p:nvSpPr>
                <p:spPr bwMode="auto">
                  <a:xfrm>
                    <a:off x="3194" y="7890"/>
                    <a:ext cx="278" cy="292"/>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3571" name="Oval 19"/>
              <p:cNvSpPr>
                <a:spLocks noChangeArrowheads="1"/>
              </p:cNvSpPr>
              <p:nvPr/>
            </p:nvSpPr>
            <p:spPr bwMode="auto">
              <a:xfrm>
                <a:off x="8340" y="7025"/>
                <a:ext cx="278" cy="292"/>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2" name="TextBox 21"/>
          <p:cNvSpPr txBox="1"/>
          <p:nvPr/>
        </p:nvSpPr>
        <p:spPr>
          <a:xfrm>
            <a:off x="1100574" y="1371600"/>
            <a:ext cx="2133600" cy="461665"/>
          </a:xfrm>
          <a:prstGeom prst="rect">
            <a:avLst/>
          </a:prstGeom>
          <a:noFill/>
        </p:spPr>
        <p:txBody>
          <a:bodyPr wrap="square" rtlCol="0">
            <a:spAutoFit/>
          </a:bodyPr>
          <a:lstStyle/>
          <a:p>
            <a:r>
              <a:rPr lang="en-US" sz="2400" b="1" u="sng" dirty="0" smtClean="0"/>
              <a:t>DIFFUSION</a:t>
            </a:r>
            <a:endParaRPr lang="en-US" sz="2400" b="1" u="sng" dirty="0"/>
          </a:p>
        </p:txBody>
      </p:sp>
      <p:sp>
        <p:nvSpPr>
          <p:cNvPr id="23" name="TextBox 22"/>
          <p:cNvSpPr txBox="1"/>
          <p:nvPr/>
        </p:nvSpPr>
        <p:spPr>
          <a:xfrm>
            <a:off x="6635589" y="4030345"/>
            <a:ext cx="2133600" cy="461665"/>
          </a:xfrm>
          <a:prstGeom prst="rect">
            <a:avLst/>
          </a:prstGeom>
          <a:noFill/>
        </p:spPr>
        <p:txBody>
          <a:bodyPr wrap="square" rtlCol="0">
            <a:spAutoFit/>
          </a:bodyPr>
          <a:lstStyle/>
          <a:p>
            <a:r>
              <a:rPr lang="en-US" sz="2400" b="1" u="sng" dirty="0" smtClean="0"/>
              <a:t>DNA</a:t>
            </a:r>
            <a:endParaRPr lang="en-US" sz="2400" b="1" u="sng" dirty="0"/>
          </a:p>
        </p:txBody>
      </p:sp>
      <p:sp>
        <p:nvSpPr>
          <p:cNvPr id="24" name="TextBox 23"/>
          <p:cNvSpPr txBox="1"/>
          <p:nvPr/>
        </p:nvSpPr>
        <p:spPr>
          <a:xfrm>
            <a:off x="1477701" y="5336232"/>
            <a:ext cx="3581400" cy="461665"/>
          </a:xfrm>
          <a:prstGeom prst="rect">
            <a:avLst/>
          </a:prstGeom>
          <a:noFill/>
        </p:spPr>
        <p:txBody>
          <a:bodyPr wrap="square" rtlCol="0">
            <a:spAutoFit/>
          </a:bodyPr>
          <a:lstStyle/>
          <a:p>
            <a:r>
              <a:rPr lang="en-US" sz="2400" b="1" u="sng" dirty="0" smtClean="0"/>
              <a:t>GROW AND HEAL</a:t>
            </a:r>
            <a:endParaRPr lang="en-US" sz="2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CELL DIVISION</a:t>
            </a:r>
            <a:endParaRPr lang="en-US" dirty="0"/>
          </a:p>
        </p:txBody>
      </p:sp>
      <p:pic>
        <p:nvPicPr>
          <p:cNvPr id="6" name="Picture 5" descr="http://education-portal.com/cimages/multimages/16/binary_fission.png"/>
          <p:cNvPicPr/>
          <p:nvPr/>
        </p:nvPicPr>
        <p:blipFill>
          <a:blip r:embed="rId2" cstate="print"/>
          <a:srcRect/>
          <a:stretch>
            <a:fillRect/>
          </a:stretch>
        </p:blipFill>
        <p:spPr bwMode="auto">
          <a:xfrm>
            <a:off x="609600" y="3581400"/>
            <a:ext cx="6400800" cy="2057400"/>
          </a:xfrm>
          <a:prstGeom prst="rect">
            <a:avLst/>
          </a:prstGeom>
          <a:noFill/>
          <a:ln w="9525">
            <a:noFill/>
            <a:miter lim="800000"/>
            <a:headEnd/>
            <a:tailEnd/>
          </a:ln>
        </p:spPr>
      </p:pic>
      <p:sp>
        <p:nvSpPr>
          <p:cNvPr id="7" name="TextBox 6"/>
          <p:cNvSpPr txBox="1"/>
          <p:nvPr/>
        </p:nvSpPr>
        <p:spPr>
          <a:xfrm>
            <a:off x="381000" y="1524000"/>
            <a:ext cx="8305800" cy="1200329"/>
          </a:xfrm>
          <a:prstGeom prst="rect">
            <a:avLst/>
          </a:prstGeom>
          <a:noFill/>
        </p:spPr>
        <p:txBody>
          <a:bodyPr wrap="square" rtlCol="0">
            <a:spAutoFit/>
          </a:bodyPr>
          <a:lstStyle/>
          <a:p>
            <a:r>
              <a:rPr lang="en-US" b="1" dirty="0" smtClean="0"/>
              <a:t>Do </a:t>
            </a:r>
            <a:r>
              <a:rPr lang="en-US" b="1" dirty="0"/>
              <a:t>bacteria undergo mitosis?  </a:t>
            </a:r>
            <a:r>
              <a:rPr lang="en-US" b="1" dirty="0" smtClean="0"/>
              <a:t>________________________________________</a:t>
            </a:r>
          </a:p>
          <a:p>
            <a:endParaRPr lang="en-US" dirty="0"/>
          </a:p>
          <a:p>
            <a:r>
              <a:rPr lang="en-US" b="1" dirty="0"/>
              <a:t>So they copy their DNA and split in two.  This is __________________________</a:t>
            </a:r>
            <a:endParaRPr lang="en-US" dirty="0"/>
          </a:p>
          <a:p>
            <a:endParaRPr lang="en-US" dirty="0"/>
          </a:p>
        </p:txBody>
      </p:sp>
      <p:sp>
        <p:nvSpPr>
          <p:cNvPr id="8" name="TextBox 7"/>
          <p:cNvSpPr txBox="1"/>
          <p:nvPr/>
        </p:nvSpPr>
        <p:spPr>
          <a:xfrm>
            <a:off x="3467100" y="1371600"/>
            <a:ext cx="4838700" cy="461665"/>
          </a:xfrm>
          <a:prstGeom prst="rect">
            <a:avLst/>
          </a:prstGeom>
          <a:noFill/>
        </p:spPr>
        <p:txBody>
          <a:bodyPr wrap="square" rtlCol="0">
            <a:spAutoFit/>
          </a:bodyPr>
          <a:lstStyle/>
          <a:p>
            <a:r>
              <a:rPr lang="en-US" sz="2400" b="1" u="sng" dirty="0" smtClean="0"/>
              <a:t>NO, THEY DON’T HAVE A NUCLEUS</a:t>
            </a:r>
            <a:endParaRPr lang="en-US" sz="2400" b="1" u="sng" dirty="0"/>
          </a:p>
        </p:txBody>
      </p:sp>
      <p:sp>
        <p:nvSpPr>
          <p:cNvPr id="9" name="TextBox 8"/>
          <p:cNvSpPr txBox="1"/>
          <p:nvPr/>
        </p:nvSpPr>
        <p:spPr>
          <a:xfrm>
            <a:off x="5034022" y="1981200"/>
            <a:ext cx="3347977" cy="461665"/>
          </a:xfrm>
          <a:prstGeom prst="rect">
            <a:avLst/>
          </a:prstGeom>
          <a:noFill/>
        </p:spPr>
        <p:txBody>
          <a:bodyPr wrap="square" rtlCol="0">
            <a:spAutoFit/>
          </a:bodyPr>
          <a:lstStyle/>
          <a:p>
            <a:r>
              <a:rPr lang="en-US" sz="2400" b="1" u="sng" dirty="0" smtClean="0"/>
              <a:t>BINARY FISSION</a:t>
            </a:r>
            <a:endParaRPr lang="en-US" sz="2400" b="1" u="sng" dirty="0"/>
          </a:p>
        </p:txBody>
      </p:sp>
    </p:spTree>
    <p:extLst>
      <p:ext uri="{BB962C8B-B14F-4D97-AF65-F5344CB8AC3E}">
        <p14:creationId xmlns:p14="http://schemas.microsoft.com/office/powerpoint/2010/main" val="157990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Cell Cycle</a:t>
            </a:r>
            <a:endParaRPr lang="en-US" dirty="0"/>
          </a:p>
        </p:txBody>
      </p:sp>
      <p:sp>
        <p:nvSpPr>
          <p:cNvPr id="4" name="TextBox 3">
            <a:hlinkClick r:id="rId2"/>
          </p:cNvPr>
          <p:cNvSpPr txBox="1"/>
          <p:nvPr/>
        </p:nvSpPr>
        <p:spPr>
          <a:xfrm>
            <a:off x="6934200" y="3200400"/>
            <a:ext cx="1828800" cy="381000"/>
          </a:xfrm>
          <a:prstGeom prst="rect">
            <a:avLst/>
          </a:prstGeom>
          <a:noFill/>
        </p:spPr>
        <p:txBody>
          <a:bodyPr wrap="square" rtlCol="0">
            <a:spAutoFit/>
          </a:bodyPr>
          <a:lstStyle/>
          <a:p>
            <a:r>
              <a:rPr lang="en-US" b="1" dirty="0" smtClean="0"/>
              <a:t>Video – 6:11</a:t>
            </a:r>
            <a:endParaRPr lang="en-US" b="1" dirty="0"/>
          </a:p>
        </p:txBody>
      </p:sp>
      <p:sp>
        <p:nvSpPr>
          <p:cNvPr id="5" name="TextBox 4">
            <a:hlinkClick r:id="rId3"/>
          </p:cNvPr>
          <p:cNvSpPr txBox="1"/>
          <p:nvPr/>
        </p:nvSpPr>
        <p:spPr>
          <a:xfrm>
            <a:off x="6858000" y="3733800"/>
            <a:ext cx="2057400" cy="369332"/>
          </a:xfrm>
          <a:prstGeom prst="rect">
            <a:avLst/>
          </a:prstGeom>
          <a:noFill/>
        </p:spPr>
        <p:txBody>
          <a:bodyPr wrap="square" rtlCol="0">
            <a:spAutoFit/>
          </a:bodyPr>
          <a:lstStyle/>
          <a:p>
            <a:r>
              <a:rPr lang="en-US" b="1" dirty="0" smtClean="0"/>
              <a:t>Cell cycle rap – 3:50</a:t>
            </a:r>
            <a:endParaRPr lang="en-US" b="1" dirty="0"/>
          </a:p>
        </p:txBody>
      </p:sp>
      <p:sp>
        <p:nvSpPr>
          <p:cNvPr id="6" name="Rectangle 5"/>
          <p:cNvSpPr/>
          <p:nvPr/>
        </p:nvSpPr>
        <p:spPr>
          <a:xfrm>
            <a:off x="2286000" y="3105835"/>
            <a:ext cx="4572000" cy="646331"/>
          </a:xfrm>
          <a:prstGeom prst="rect">
            <a:avLst/>
          </a:prstGeom>
        </p:spPr>
        <p:txBody>
          <a:bodyPr>
            <a:spAutoFit/>
          </a:bodyPr>
          <a:lstStyle/>
          <a:p>
            <a:r>
              <a:rPr lang="en-US" dirty="0" smtClean="0"/>
              <a:t>http://www.youtube.com/watch?v=I5uFuvkN97I</a:t>
            </a:r>
            <a:endParaRPr lang="en-US" dirty="0"/>
          </a:p>
        </p:txBody>
      </p:sp>
      <p:sp>
        <p:nvSpPr>
          <p:cNvPr id="7" name="TextBox 6">
            <a:hlinkClick r:id="rId4"/>
          </p:cNvPr>
          <p:cNvSpPr txBox="1"/>
          <p:nvPr/>
        </p:nvSpPr>
        <p:spPr>
          <a:xfrm>
            <a:off x="6858000" y="4267200"/>
            <a:ext cx="2286000" cy="369332"/>
          </a:xfrm>
          <a:prstGeom prst="rect">
            <a:avLst/>
          </a:prstGeom>
          <a:noFill/>
        </p:spPr>
        <p:txBody>
          <a:bodyPr wrap="square" rtlCol="0">
            <a:spAutoFit/>
          </a:bodyPr>
          <a:lstStyle/>
          <a:p>
            <a:r>
              <a:rPr lang="en-US" b="1" dirty="0" smtClean="0"/>
              <a:t>Cell cycle rap 2 – 2:19</a:t>
            </a:r>
            <a:endParaRPr lang="en-US" b="1" dirty="0"/>
          </a:p>
        </p:txBody>
      </p:sp>
      <p:pic>
        <p:nvPicPr>
          <p:cNvPr id="8" name="Picture 7" descr="http://www2.le.ac.uk/departments/genetics/vgec/diagrams/22-Cell-cycle.gif"/>
          <p:cNvPicPr/>
          <p:nvPr/>
        </p:nvPicPr>
        <p:blipFill>
          <a:blip r:embed="rId5" cstate="print"/>
          <a:srcRect/>
          <a:stretch>
            <a:fillRect/>
          </a:stretch>
        </p:blipFill>
        <p:spPr bwMode="auto">
          <a:xfrm>
            <a:off x="471055" y="857508"/>
            <a:ext cx="6324600" cy="544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1303</TotalTime>
  <Words>926</Words>
  <Application>Microsoft Office PowerPoint</Application>
  <PresentationFormat>On-screen Show (4:3)</PresentationFormat>
  <Paragraphs>269</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Paintbrush Picture</vt:lpstr>
      <vt:lpstr>Packet 6 – Cell Reproduction</vt:lpstr>
      <vt:lpstr>Steps of Cell Division – Asexual Reproduction &amp; Mitosis</vt:lpstr>
      <vt:lpstr>Steps of Cell Division – Asexual Reproduction &amp; Mitosis</vt:lpstr>
      <vt:lpstr>Steps of Cell Division – Asexual Reproduction &amp; Mitosis</vt:lpstr>
      <vt:lpstr>Animal       vs.         Plant</vt:lpstr>
      <vt:lpstr>Animal       vs.         Plant</vt:lpstr>
      <vt:lpstr>Why do cells reproduce?</vt:lpstr>
      <vt:lpstr>BACTERIA CELL DIVISION</vt:lpstr>
      <vt:lpstr>Cell Cycle</vt:lpstr>
      <vt:lpstr>Cell Cycle Drawing Analysis</vt:lpstr>
      <vt:lpstr>Control of the Cell Cycle</vt:lpstr>
      <vt:lpstr>Difference between chromatin, chromosomes and chormatides</vt:lpstr>
      <vt:lpstr>How do you count chromosomes?</vt:lpstr>
      <vt:lpstr>Goal of Mitosis vs. Meiosis</vt:lpstr>
      <vt:lpstr>Mitosis vs. Meiosis</vt:lpstr>
      <vt:lpstr> Cell Differentiation</vt:lpstr>
      <vt:lpstr>Stem cells to Differentiated cells</vt:lpstr>
      <vt:lpstr>Advantages of Sexual Reproduction</vt:lpstr>
      <vt:lpstr>Haploid vs. Diploid Cells</vt:lpstr>
      <vt:lpstr>Mitosis vs. Meiosis Table</vt:lpstr>
      <vt:lpstr>Mitosis vs. Meiosis Table</vt:lpstr>
      <vt:lpstr>Chromosomal Mutations</vt:lpstr>
      <vt:lpstr>Chromosomal Mutations</vt:lpstr>
      <vt:lpstr>Karyotype 1</vt:lpstr>
      <vt:lpstr>Karyotype 2</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Packet 7 – Cell Reproduction</dc:title>
  <dc:creator>Kenan</dc:creator>
  <cp:lastModifiedBy>smorey</cp:lastModifiedBy>
  <cp:revision>83</cp:revision>
  <dcterms:created xsi:type="dcterms:W3CDTF">2012-10-16T00:19:41Z</dcterms:created>
  <dcterms:modified xsi:type="dcterms:W3CDTF">2014-10-20T19:11:11Z</dcterms:modified>
</cp:coreProperties>
</file>