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6" r:id="rId6"/>
    <p:sldId id="267" r:id="rId7"/>
    <p:sldId id="260" r:id="rId8"/>
    <p:sldId id="272" r:id="rId9"/>
    <p:sldId id="273" r:id="rId10"/>
    <p:sldId id="265" r:id="rId11"/>
    <p:sldId id="261" r:id="rId12"/>
    <p:sldId id="271" r:id="rId13"/>
    <p:sldId id="263" r:id="rId14"/>
    <p:sldId id="264" r:id="rId15"/>
    <p:sldId id="269" r:id="rId16"/>
    <p:sldId id="262" r:id="rId17"/>
    <p:sldId id="268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4A26-384B-4546-8AAD-ECAFCD6C407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546C-FF65-4F5D-B413-D23A69A3D8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http://curious.astro.cornell.edu/images/tides.jpg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546C-FF65-4F5D-B413-D23A69A3D83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A516-42AA-4B07-AC77-76DC1BDA7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12A550-1BA8-4331-96C3-6E61BEBA5C8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4BEAC4-845D-486A-8D00-EE26789E24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jYStNihEM" TargetMode="External"/><Relationship Id="rId2" Type="http://schemas.openxmlformats.org/officeDocument/2006/relationships/hyperlink" Target="https://www.youtube.com/watch?v=qfhNjpu_IU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066800"/>
          </a:xfrm>
        </p:spPr>
        <p:txBody>
          <a:bodyPr/>
          <a:lstStyle/>
          <a:p>
            <a:pPr algn="ctr"/>
            <a:r>
              <a:rPr lang="en-US" dirty="0" smtClean="0"/>
              <a:t>Tides</a:t>
            </a:r>
            <a:endParaRPr lang="en-US" dirty="0"/>
          </a:p>
        </p:txBody>
      </p:sp>
      <p:pic>
        <p:nvPicPr>
          <p:cNvPr id="4" name="Picture 3" descr="Moon.OceanTi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721599" cy="5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905000"/>
            <a:ext cx="739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Tides</a:t>
            </a:r>
            <a:r>
              <a:rPr lang="en-US" sz="2500" dirty="0" smtClean="0"/>
              <a:t> are the daily change in sea level of the ocean.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pring_tide_march_2006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26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92480"/>
            <a:ext cx="8229600" cy="4389120"/>
          </a:xfrm>
        </p:spPr>
        <p:txBody>
          <a:bodyPr/>
          <a:lstStyle/>
          <a:p>
            <a:r>
              <a:rPr lang="en-US" dirty="0" smtClean="0"/>
              <a:t>Friction created between the water and the ocean floor slows the rotation of the earth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~ </a:t>
            </a:r>
            <a:r>
              <a:rPr lang="en-US" dirty="0" smtClean="0"/>
              <a:t>10.8 minutes since the dinosaurs died.</a:t>
            </a:r>
          </a:p>
          <a:p>
            <a:endParaRPr lang="en-US" dirty="0" smtClean="0"/>
          </a:p>
          <a:p>
            <a:r>
              <a:rPr lang="en-US" sz="2400" b="1" dirty="0" smtClean="0"/>
              <a:t>Diurnal</a:t>
            </a:r>
            <a:r>
              <a:rPr lang="en-US" sz="2400" dirty="0" smtClean="0"/>
              <a:t> – 1 high and 1 low tide a day.		</a:t>
            </a:r>
          </a:p>
          <a:p>
            <a:pPr lvl="1"/>
            <a:r>
              <a:rPr lang="en-US" sz="2200" i="1" dirty="0" smtClean="0"/>
              <a:t>Gulf of Mexico</a:t>
            </a:r>
          </a:p>
          <a:p>
            <a:endParaRPr lang="en-US" sz="2400" dirty="0" smtClean="0"/>
          </a:p>
          <a:p>
            <a:r>
              <a:rPr lang="en-US" sz="2400" b="1" dirty="0" smtClean="0"/>
              <a:t>Semidiurnal</a:t>
            </a:r>
            <a:r>
              <a:rPr lang="en-US" sz="2400" dirty="0" smtClean="0"/>
              <a:t> – 2 high and low tides a day		</a:t>
            </a:r>
          </a:p>
          <a:p>
            <a:pPr lvl="1"/>
            <a:r>
              <a:rPr lang="en-US" sz="2200" i="1" dirty="0" smtClean="0"/>
              <a:t>East Coast</a:t>
            </a:r>
            <a:endParaRPr lang="en-US" sz="2200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0" y="4648201"/>
            <a:ext cx="5410200" cy="2209800"/>
            <a:chOff x="1905000" y="4905375"/>
            <a:chExt cx="4972050" cy="1952625"/>
          </a:xfrm>
        </p:grpSpPr>
        <p:pic>
          <p:nvPicPr>
            <p:cNvPr id="11266" name="Picture 2" descr="Diurnal tid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4905375"/>
              <a:ext cx="2381250" cy="1952625"/>
            </a:xfrm>
            <a:prstGeom prst="rect">
              <a:avLst/>
            </a:prstGeom>
            <a:noFill/>
          </p:spPr>
        </p:pic>
        <p:pic>
          <p:nvPicPr>
            <p:cNvPr id="11268" name="Picture 4" descr="Semidiurnal ti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4905375"/>
              <a:ext cx="2381250" cy="19526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w 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67740"/>
            <a:ext cx="9144001" cy="4922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/>
          <a:lstStyle/>
          <a:p>
            <a:r>
              <a:rPr lang="en-US" b="1" dirty="0" smtClean="0"/>
              <a:t>Flood Tide</a:t>
            </a:r>
            <a:r>
              <a:rPr lang="en-US" dirty="0" smtClean="0"/>
              <a:t> – water that is coming in.</a:t>
            </a:r>
          </a:p>
          <a:p>
            <a:r>
              <a:rPr lang="en-US" b="1" dirty="0" smtClean="0"/>
              <a:t>Ebb Tide</a:t>
            </a:r>
            <a:r>
              <a:rPr lang="en-US" dirty="0" smtClean="0"/>
              <a:t> – water that is going out.</a:t>
            </a:r>
          </a:p>
          <a:p>
            <a:r>
              <a:rPr lang="en-US" b="1" dirty="0" smtClean="0"/>
              <a:t>Slack Water</a:t>
            </a:r>
            <a:r>
              <a:rPr lang="en-US" dirty="0" smtClean="0"/>
              <a:t> – the time between flood tide and ebb tide</a:t>
            </a:r>
            <a:endParaRPr lang="en-US" dirty="0"/>
          </a:p>
        </p:txBody>
      </p:sp>
      <p:pic>
        <p:nvPicPr>
          <p:cNvPr id="4" name="Picture 3" descr="slack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6971551" cy="464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389120"/>
          </a:xfrm>
        </p:spPr>
        <p:txBody>
          <a:bodyPr/>
          <a:lstStyle/>
          <a:p>
            <a:r>
              <a:rPr lang="en-US" b="1" dirty="0" smtClean="0"/>
              <a:t>Tidal Bore</a:t>
            </a:r>
            <a:r>
              <a:rPr lang="en-US" dirty="0" smtClean="0"/>
              <a:t> – the surge of water that rushes upstream at high tide.</a:t>
            </a:r>
          </a:p>
          <a:p>
            <a:endParaRPr lang="en-US" dirty="0"/>
          </a:p>
        </p:txBody>
      </p:sp>
      <p:pic>
        <p:nvPicPr>
          <p:cNvPr id="5" name="Picture 4" descr="DSCN2415-735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010400" cy="5257800"/>
          </a:xfrm>
          <a:prstGeom prst="rect">
            <a:avLst/>
          </a:prstGeom>
        </p:spPr>
      </p:pic>
      <p:pic>
        <p:nvPicPr>
          <p:cNvPr id="6" name="Picture 5" descr="TidalBore_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8229600" cy="5345811"/>
          </a:xfrm>
          <a:prstGeom prst="rect">
            <a:avLst/>
          </a:prstGeom>
        </p:spPr>
      </p:pic>
      <p:pic>
        <p:nvPicPr>
          <p:cNvPr id="7" name="Picture 6" descr="Tidal_Bore_-_geograph.org.uk_-_324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219200"/>
            <a:ext cx="7554985" cy="544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dal_bore_t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343400" cy="6631146"/>
          </a:xfrm>
        </p:spPr>
      </p:pic>
      <p:pic>
        <p:nvPicPr>
          <p:cNvPr id="5" name="Picture 4" descr="dordog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9267" y="0"/>
            <a:ext cx="5704733" cy="3276600"/>
          </a:xfrm>
          <a:prstGeom prst="rect">
            <a:avLst/>
          </a:prstGeom>
        </p:spPr>
      </p:pic>
      <p:pic>
        <p:nvPicPr>
          <p:cNvPr id="6" name="Picture 5" descr="surfers_450x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276599"/>
            <a:ext cx="4495800" cy="3376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wrence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7772400" cy="582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7772400" cy="6219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9fe3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"/>
            <a:ext cx="7391400" cy="4927600"/>
          </a:xfrm>
        </p:spPr>
      </p:pic>
      <p:sp>
        <p:nvSpPr>
          <p:cNvPr id="6" name="TextBox 5"/>
          <p:cNvSpPr txBox="1"/>
          <p:nvPr/>
        </p:nvSpPr>
        <p:spPr>
          <a:xfrm>
            <a:off x="1066800" y="5181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dream mark is 20km - about 50 minutes constant surfing on the wave. That is 50 minutes on a wave travelling at around 15mph with the full power of the Atlantic tide behind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 of Fundy videos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https://www.youtube.com/watch?v=qfhNjpu_IU4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https://www.youtube.com/watch?v=ohjYStNihEM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(time lapse ~3 min)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458200" cy="662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caused by the gravitational force of the moon.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moon takes 24 hours and 50 minutes to pass over all oceans.</a:t>
            </a:r>
          </a:p>
          <a:p>
            <a:r>
              <a:rPr lang="en-US" sz="2400" dirty="0" smtClean="0"/>
              <a:t>Thus, tides shift by 50 minutes each day.</a:t>
            </a:r>
          </a:p>
        </p:txBody>
      </p:sp>
      <p:pic>
        <p:nvPicPr>
          <p:cNvPr id="5" name="Picture 4" descr="tide-tables-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83820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389120"/>
          </a:xfrm>
        </p:spPr>
        <p:txBody>
          <a:bodyPr/>
          <a:lstStyle/>
          <a:p>
            <a:r>
              <a:rPr lang="en-US" sz="2400" b="1" dirty="0" smtClean="0"/>
              <a:t>Tidal Range</a:t>
            </a:r>
            <a:r>
              <a:rPr lang="en-US" sz="2400" dirty="0" smtClean="0"/>
              <a:t> is the difference between the high and low tides for a specific location.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Content Placeholder 3" descr="High Tide Low Tide boat r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120375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bay_of_fun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0500"/>
            <a:ext cx="7162800" cy="5372100"/>
          </a:xfrm>
        </p:spPr>
      </p:pic>
      <p:sp>
        <p:nvSpPr>
          <p:cNvPr id="7" name="TextBox 6"/>
          <p:cNvSpPr txBox="1"/>
          <p:nvPr/>
        </p:nvSpPr>
        <p:spPr>
          <a:xfrm>
            <a:off x="1981200" y="5638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Bay of Fundy, Canada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631772908_6410e46c9b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879423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town wharf hig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7999734" cy="6019800"/>
          </a:xfrm>
        </p:spPr>
      </p:pic>
      <p:pic>
        <p:nvPicPr>
          <p:cNvPr id="5" name="Picture 4" descr="ptown wharf l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79" y="0"/>
            <a:ext cx="91136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762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Spring Tides</a:t>
            </a:r>
            <a:r>
              <a:rPr lang="en-US" sz="2400" dirty="0" smtClean="0"/>
              <a:t> occur twice a month when the sun and moon are aligned.   This produces higher and lower tides.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Neap Tides</a:t>
            </a:r>
            <a:r>
              <a:rPr lang="en-US" sz="2400" dirty="0" smtClean="0"/>
              <a:t> occur when the sun and moon are at right angles to each other.   This produces smaller high and low tides.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ides_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700" y="15240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Monthly Tide Cycle – Spring Tides</a:t>
            </a:r>
            <a:endParaRPr lang="en-US" dirty="0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8077200" cy="2895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When the Sun, Earth and moon line up in a straight line, the combined gravity of the Sun and the moon have an effect on the earth’s oceans, causing them to rise by as much as 15 meters. </a:t>
            </a:r>
            <a:endParaRPr lang="en-US" sz="2400" dirty="0" smtClean="0"/>
          </a:p>
          <a:p>
            <a:pPr lvl="1"/>
            <a:r>
              <a:rPr lang="en-US" sz="2200" dirty="0" smtClean="0"/>
              <a:t>These </a:t>
            </a:r>
            <a:r>
              <a:rPr lang="en-US" sz="2200" dirty="0" smtClean="0"/>
              <a:t>very high and low tides are called Spring tides and happen every two weeks. </a:t>
            </a:r>
            <a:endParaRPr lang="en-US" sz="2200" dirty="0" smtClean="0"/>
          </a:p>
          <a:p>
            <a:pPr lvl="1"/>
            <a:r>
              <a:rPr lang="en-US" sz="2200" b="1" dirty="0" smtClean="0"/>
              <a:t>The daily tidal range is at its greatest during this time</a:t>
            </a:r>
            <a:endParaRPr lang="en-US" sz="2200" b="1" dirty="0" smtClean="0"/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62960"/>
          <a:stretch>
            <a:fillRect/>
          </a:stretch>
        </p:blipFill>
        <p:spPr>
          <a:xfrm>
            <a:off x="1991591" y="4487174"/>
            <a:ext cx="5160818" cy="2142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Monthly Tide Cycle – Neap Tides</a:t>
            </a:r>
            <a:endParaRPr lang="en-US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8229600" cy="2514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When the Sun, Earth and moon are perpendicular to each other, their gravitational pulls cancel each other out resulting in weak high and low tides. </a:t>
            </a:r>
            <a:endParaRPr lang="en-US" sz="2800" dirty="0" smtClean="0"/>
          </a:p>
          <a:p>
            <a:pPr lvl="1"/>
            <a:r>
              <a:rPr lang="en-US" dirty="0" smtClean="0"/>
              <a:t>These </a:t>
            </a:r>
            <a:r>
              <a:rPr lang="en-US" dirty="0" smtClean="0"/>
              <a:t>tides are called Neap tides. </a:t>
            </a:r>
            <a:endParaRPr lang="en-US" dirty="0" smtClean="0"/>
          </a:p>
          <a:p>
            <a:pPr lvl="1"/>
            <a:r>
              <a:rPr lang="en-US" dirty="0" smtClean="0"/>
              <a:t>The daily tidal range is at its smallest during this time</a:t>
            </a:r>
            <a:endParaRPr lang="en-US" dirty="0" smtClean="0"/>
          </a:p>
        </p:txBody>
      </p:sp>
      <p:pic>
        <p:nvPicPr>
          <p:cNvPr id="1434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6667"/>
          <a:stretch>
            <a:fillRect/>
          </a:stretch>
        </p:blipFill>
        <p:spPr>
          <a:xfrm>
            <a:off x="2514600" y="3962400"/>
            <a:ext cx="4129088" cy="289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1203</TotalTime>
  <Words>377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Tides</vt:lpstr>
      <vt:lpstr>Slide 2</vt:lpstr>
      <vt:lpstr>Slide 3</vt:lpstr>
      <vt:lpstr>Slide 4</vt:lpstr>
      <vt:lpstr>Slide 5</vt:lpstr>
      <vt:lpstr>Slide 6</vt:lpstr>
      <vt:lpstr>Slide 7</vt:lpstr>
      <vt:lpstr>Monthly Tide Cycle – Spring Tides</vt:lpstr>
      <vt:lpstr>Monthly Tide Cycle – Neap Tides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Bay of Fundy videos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22.3 – Tides</dc:title>
  <dc:creator>wcpss</dc:creator>
  <cp:lastModifiedBy>LPaulk</cp:lastModifiedBy>
  <cp:revision>128</cp:revision>
  <dcterms:created xsi:type="dcterms:W3CDTF">2011-04-13T18:30:29Z</dcterms:created>
  <dcterms:modified xsi:type="dcterms:W3CDTF">2014-11-02T19:14:59Z</dcterms:modified>
</cp:coreProperties>
</file>