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86" r:id="rId2"/>
    <p:sldId id="261" r:id="rId3"/>
    <p:sldId id="289" r:id="rId4"/>
    <p:sldId id="257" r:id="rId5"/>
    <p:sldId id="262" r:id="rId6"/>
    <p:sldId id="259" r:id="rId7"/>
    <p:sldId id="260" r:id="rId8"/>
    <p:sldId id="263" r:id="rId9"/>
    <p:sldId id="287" r:id="rId10"/>
    <p:sldId id="264" r:id="rId11"/>
    <p:sldId id="290" r:id="rId12"/>
    <p:sldId id="285" r:id="rId13"/>
    <p:sldId id="265" r:id="rId14"/>
    <p:sldId id="266" r:id="rId15"/>
    <p:sldId id="268" r:id="rId16"/>
    <p:sldId id="280" r:id="rId17"/>
    <p:sldId id="281" r:id="rId18"/>
    <p:sldId id="282" r:id="rId19"/>
    <p:sldId id="283" r:id="rId20"/>
    <p:sldId id="284" r:id="rId21"/>
    <p:sldId id="275" r:id="rId22"/>
    <p:sldId id="276" r:id="rId23"/>
    <p:sldId id="277" r:id="rId24"/>
    <p:sldId id="278" r:id="rId25"/>
    <p:sldId id="279" r:id="rId26"/>
    <p:sldId id="29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644" autoAdjust="0"/>
    <p:restoredTop sz="94729" autoAdjust="0"/>
  </p:normalViewPr>
  <p:slideViewPr>
    <p:cSldViewPr>
      <p:cViewPr varScale="1">
        <p:scale>
          <a:sx n="30" d="100"/>
          <a:sy n="30" d="100"/>
        </p:scale>
        <p:origin x="72" y="9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240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4FB94-1FEC-4545-B586-AA868D6AA82B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8EBA-D86A-44F0-958D-AF3E018BA8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4FB94-1FEC-4545-B586-AA868D6AA82B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8EBA-D86A-44F0-958D-AF3E018BA8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4FB94-1FEC-4545-B586-AA868D6AA82B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8EBA-D86A-44F0-958D-AF3E018BA8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276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981200"/>
            <a:ext cx="3276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8E594-E0E3-4463-90D4-1E69EB06C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4FB94-1FEC-4545-B586-AA868D6AA82B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8EBA-D86A-44F0-958D-AF3E018BA8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4FB94-1FEC-4545-B586-AA868D6AA82B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8EBA-D86A-44F0-958D-AF3E018BA8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4FB94-1FEC-4545-B586-AA868D6AA82B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8EBA-D86A-44F0-958D-AF3E018BA8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4FB94-1FEC-4545-B586-AA868D6AA82B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8EBA-D86A-44F0-958D-AF3E018BA8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4FB94-1FEC-4545-B586-AA868D6AA82B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8EBA-D86A-44F0-958D-AF3E018BA8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4FB94-1FEC-4545-B586-AA868D6AA82B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8EBA-D86A-44F0-958D-AF3E018BA8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4FB94-1FEC-4545-B586-AA868D6AA82B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8EBA-D86A-44F0-958D-AF3E018BA8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4FB94-1FEC-4545-B586-AA868D6AA82B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8D38EBA-D86A-44F0-958D-AF3E018BA8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B4FB94-1FEC-4545-B586-AA868D6AA82B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D38EBA-D86A-44F0-958D-AF3E018BA88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science.kennesaw.edu/~jdirnber/oceanography/LecuturesOceanogr/LecWaves/refraction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0"/>
            <a:ext cx="7089648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Waves and the Shore</a:t>
            </a:r>
          </a:p>
        </p:txBody>
      </p:sp>
      <p:pic>
        <p:nvPicPr>
          <p:cNvPr id="4" name="Picture 3" descr="29why.1.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19200"/>
            <a:ext cx="8001000" cy="53422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876800"/>
          </a:xfrm>
        </p:spPr>
        <p:txBody>
          <a:bodyPr>
            <a:normAutofit/>
          </a:bodyPr>
          <a:lstStyle/>
          <a:p>
            <a:r>
              <a:rPr lang="en-US" b="1" dirty="0"/>
              <a:t>Undertow:</a:t>
            </a:r>
            <a:r>
              <a:rPr lang="en-US" dirty="0"/>
              <a:t>  generally a gentle current that moves water and sand from the beach back to the shore.</a:t>
            </a:r>
          </a:p>
          <a:p>
            <a:pPr>
              <a:buNone/>
            </a:pPr>
            <a:endParaRPr lang="en-US" dirty="0"/>
          </a:p>
          <a:p>
            <a:r>
              <a:rPr lang="en-US" b="1" dirty="0"/>
              <a:t>Rip Current:</a:t>
            </a:r>
            <a:r>
              <a:rPr lang="en-US" dirty="0"/>
              <a:t>  a dangerous current that flows away from the beach carrying sand and water.</a:t>
            </a:r>
          </a:p>
          <a:p>
            <a:pPr>
              <a:buNone/>
            </a:pPr>
            <a:endParaRPr lang="en-US" dirty="0"/>
          </a:p>
          <a:p>
            <a:r>
              <a:rPr lang="en-US" b="1" dirty="0"/>
              <a:t>How can a swimmer escape a rip current?</a:t>
            </a:r>
            <a:endParaRPr lang="en-US" dirty="0"/>
          </a:p>
          <a:p>
            <a:pPr lvl="1"/>
            <a:r>
              <a:rPr lang="en-US" dirty="0"/>
              <a:t>Swim parallel to shore and come back toward land on a wave.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389120"/>
          </a:xfrm>
        </p:spPr>
        <p:txBody>
          <a:bodyPr/>
          <a:lstStyle/>
          <a:p>
            <a:r>
              <a:rPr lang="en-US" sz="2400" b="1" dirty="0"/>
              <a:t>Rip currents</a:t>
            </a:r>
            <a:r>
              <a:rPr lang="en-US" sz="2400" dirty="0"/>
              <a:t> form when water from large breakers returns to the ocean through channels in underwater sandbars.</a:t>
            </a:r>
          </a:p>
          <a:p>
            <a:endParaRPr lang="en-US" dirty="0"/>
          </a:p>
        </p:txBody>
      </p:sp>
      <p:pic>
        <p:nvPicPr>
          <p:cNvPr id="5" name="Picture 4" descr="ri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8100" y="2070100"/>
            <a:ext cx="6527800" cy="2717800"/>
          </a:xfrm>
          <a:prstGeom prst="rect">
            <a:avLst/>
          </a:prstGeom>
        </p:spPr>
      </p:pic>
      <p:pic>
        <p:nvPicPr>
          <p:cNvPr id="6" name="Picture 5" descr="ripcurr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524000"/>
            <a:ext cx="6858000" cy="4556125"/>
          </a:xfrm>
          <a:prstGeom prst="rect">
            <a:avLst/>
          </a:prstGeom>
        </p:spPr>
      </p:pic>
      <p:pic>
        <p:nvPicPr>
          <p:cNvPr id="7" name="Picture 6" descr="beach_closed_strong_currents68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304800"/>
            <a:ext cx="8763542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28600"/>
            <a:ext cx="7318248" cy="914400"/>
          </a:xfrm>
        </p:spPr>
        <p:txBody>
          <a:bodyPr/>
          <a:lstStyle/>
          <a:p>
            <a:pPr algn="ctr" eaLnBrk="1" hangingPunct="1"/>
            <a:r>
              <a:rPr lang="en-US" dirty="0"/>
              <a:t>Wave Erosion	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029200"/>
            <a:ext cx="7854696" cy="1447800"/>
          </a:xfrm>
        </p:spPr>
        <p:txBody>
          <a:bodyPr/>
          <a:lstStyle/>
          <a:p>
            <a:pPr algn="l" eaLnBrk="1" hangingPunct="1"/>
            <a:r>
              <a:rPr lang="en-US" sz="2400" dirty="0"/>
              <a:t>Waves along the shoreline are constantly weathering, eroding and depositing sediment.  Many shoreline features can result from this activity.</a:t>
            </a:r>
          </a:p>
        </p:txBody>
      </p:sp>
      <p:pic>
        <p:nvPicPr>
          <p:cNvPr id="30722" name="Picture 2" descr="http://upload.wikimedia.org/wikipedia/commons/thumb/0/09/Durdle_Door_-_geograph.org.uk_-_55738.jpg/500px-Durdle_Door_-_geograph.org.uk_-_557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066800"/>
            <a:ext cx="508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Wave-cut cliffs and platforms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4267200" cy="4114800"/>
          </a:xfrm>
        </p:spPr>
        <p:txBody>
          <a:bodyPr/>
          <a:lstStyle/>
          <a:p>
            <a:pPr eaLnBrk="1" hangingPunct="1"/>
            <a:r>
              <a:rPr lang="en-US" sz="2800" dirty="0"/>
              <a:t>Result from the cutting action of the surf against the base of coastal land.</a:t>
            </a:r>
          </a:p>
        </p:txBody>
      </p:sp>
      <p:pic>
        <p:nvPicPr>
          <p:cNvPr id="11268" name="Content Placeholder 6" descr="Cliff_Erosion[1]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62600" y="1143000"/>
            <a:ext cx="3276600" cy="2504068"/>
          </a:xfrm>
        </p:spPr>
      </p:pic>
      <p:pic>
        <p:nvPicPr>
          <p:cNvPr id="29698" name="Picture 2" descr="http://www.saarc-sadkn.org/images/sea_ero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514600"/>
            <a:ext cx="51816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Sea arches and Sea stacks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/>
          <a:lstStyle/>
          <a:p>
            <a:pPr eaLnBrk="1" hangingPunct="1"/>
            <a:r>
              <a:rPr lang="en-US" dirty="0"/>
              <a:t>Headlands that extend into the sea, and are attacked on all sides because of refraction, are eroded in the center;</a:t>
            </a:r>
          </a:p>
          <a:p>
            <a:pPr eaLnBrk="1" hangingPunct="1"/>
            <a:r>
              <a:rPr lang="en-US" dirty="0"/>
              <a:t>First forming arches and then, when the arch caves in, forming a sea stack</a:t>
            </a:r>
          </a:p>
        </p:txBody>
      </p:sp>
      <p:pic>
        <p:nvPicPr>
          <p:cNvPr id="4" name="Picture Placeholder 8" descr="SeaArches[1].jpg"/>
          <p:cNvPicPr>
            <a:picLocks noChangeAspect="1"/>
          </p:cNvPicPr>
          <p:nvPr/>
        </p:nvPicPr>
        <p:blipFill>
          <a:blip r:embed="rId2" cstate="print"/>
          <a:srcRect l="14285" t="25000" b="25000"/>
          <a:stretch>
            <a:fillRect/>
          </a:stretch>
        </p:blipFill>
        <p:spPr>
          <a:xfrm>
            <a:off x="838200" y="3962400"/>
            <a:ext cx="3048000" cy="2667000"/>
          </a:xfrm>
          <a:prstGeom prst="rect">
            <a:avLst/>
          </a:prstGeom>
        </p:spPr>
      </p:pic>
      <p:pic>
        <p:nvPicPr>
          <p:cNvPr id="5" name="Picture 6" descr="http://www.moran-mountain.co.uk/pictures/2005/old-man-of-stoer-sea-stacks-to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911600"/>
            <a:ext cx="2057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4114800" y="4876800"/>
            <a:ext cx="1447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838200"/>
            <a:ext cx="6861048" cy="16002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dirty="0"/>
              <a:t>Depositional</a:t>
            </a:r>
            <a:br>
              <a:rPr lang="en-US" dirty="0"/>
            </a:br>
            <a:r>
              <a:rPr lang="en-US" dirty="0"/>
              <a:t> Features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895600"/>
            <a:ext cx="4038600" cy="2971800"/>
          </a:xfrm>
        </p:spPr>
        <p:txBody>
          <a:bodyPr/>
          <a:lstStyle/>
          <a:p>
            <a:pPr algn="l" eaLnBrk="1" hangingPunct="1"/>
            <a:r>
              <a:rPr lang="en-US" dirty="0"/>
              <a:t>Sediment that is transported along the shore and deposited in low energy areas form these features.</a:t>
            </a:r>
          </a:p>
        </p:txBody>
      </p:sp>
      <p:pic>
        <p:nvPicPr>
          <p:cNvPr id="26626" name="Picture 2" descr="http://coastal.er.usgs.gov/hurricanes/sandy/photo-comparisons/images/VA_Loc2_Assateague_Breach-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0805" y="228600"/>
            <a:ext cx="4714002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/>
              <a:t>Barrier islands</a:t>
            </a:r>
            <a:r>
              <a:rPr lang="en-US" sz="2400" dirty="0"/>
              <a:t> – a string of islands that run parallel to a coastline.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They are leftover after a rise in sea level over time…</a:t>
            </a:r>
          </a:p>
          <a:p>
            <a:r>
              <a:rPr lang="en-US" sz="2400" dirty="0"/>
              <a:t>Or leftover sandbars after a drop in sea level</a:t>
            </a:r>
          </a:p>
        </p:txBody>
      </p:sp>
      <p:pic>
        <p:nvPicPr>
          <p:cNvPr id="4" name="Picture 3" descr="outer-banks-satell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1263678"/>
            <a:ext cx="3886200" cy="4339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1AR4loo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8680"/>
            <a:ext cx="8229600" cy="4389120"/>
          </a:xfrm>
        </p:spPr>
        <p:txBody>
          <a:bodyPr>
            <a:normAutofit/>
          </a:bodyPr>
          <a:lstStyle/>
          <a:p>
            <a:r>
              <a:rPr lang="en-US" b="1" dirty="0"/>
              <a:t>Spits</a:t>
            </a:r>
            <a:r>
              <a:rPr lang="en-US" dirty="0"/>
              <a:t> – sandbars that are connected to land.</a:t>
            </a:r>
          </a:p>
          <a:p>
            <a:endParaRPr lang="en-US" dirty="0"/>
          </a:p>
        </p:txBody>
      </p:sp>
      <p:pic>
        <p:nvPicPr>
          <p:cNvPr id="4" name="Picture 3" descr="Dep-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524000"/>
            <a:ext cx="7243891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305800" cy="4389120"/>
          </a:xfrm>
        </p:spPr>
        <p:txBody>
          <a:bodyPr>
            <a:normAutofit/>
          </a:bodyPr>
          <a:lstStyle/>
          <a:p>
            <a:r>
              <a:rPr lang="en-US" sz="2400" b="1" dirty="0"/>
              <a:t>Bars</a:t>
            </a:r>
            <a:r>
              <a:rPr lang="en-US" sz="2400" dirty="0"/>
              <a:t>– a sandbar that spans an entire bay or inlet.</a:t>
            </a:r>
          </a:p>
        </p:txBody>
      </p:sp>
      <p:pic>
        <p:nvPicPr>
          <p:cNvPr id="4" name="Picture 3" descr="DSC07894 Big Lag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1" y="1181137"/>
            <a:ext cx="7315200" cy="5488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Waves</a:t>
            </a:r>
          </a:p>
        </p:txBody>
      </p:sp>
      <p:sp>
        <p:nvSpPr>
          <p:cNvPr id="3075" name="Content Placeholder 3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8382000" cy="4434840"/>
          </a:xfrm>
        </p:spPr>
        <p:txBody>
          <a:bodyPr/>
          <a:lstStyle/>
          <a:p>
            <a:pPr eaLnBrk="1" hangingPunct="1"/>
            <a:r>
              <a:rPr lang="en-US" dirty="0"/>
              <a:t>Waves are ocean energy traveling along the boundary between the ocean and the atmosphere.</a:t>
            </a:r>
          </a:p>
          <a:p>
            <a:pPr eaLnBrk="1" hangingPunct="1"/>
            <a:r>
              <a:rPr lang="en-US" dirty="0"/>
              <a:t>The power of the waves is most noticeable near the shore.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438400"/>
            <a:ext cx="6400800" cy="427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6280"/>
            <a:ext cx="8229600" cy="4389120"/>
          </a:xfrm>
        </p:spPr>
        <p:txBody>
          <a:bodyPr/>
          <a:lstStyle/>
          <a:p>
            <a:r>
              <a:rPr lang="en-US" sz="2400" b="1" dirty="0" err="1"/>
              <a:t>Tombolo</a:t>
            </a:r>
            <a:r>
              <a:rPr lang="en-US" sz="2400" dirty="0"/>
              <a:t> – a ridge of sand that connects an island to the mainland.</a:t>
            </a:r>
          </a:p>
          <a:p>
            <a:endParaRPr lang="en-US" dirty="0"/>
          </a:p>
        </p:txBody>
      </p:sp>
      <p:pic>
        <p:nvPicPr>
          <p:cNvPr id="4" name="Picture 3" descr="sha_chau_tombo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524000"/>
            <a:ext cx="6781800" cy="508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Shoreline Stabilization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480"/>
            <a:ext cx="8229600" cy="2636520"/>
          </a:xfrm>
        </p:spPr>
        <p:txBody>
          <a:bodyPr/>
          <a:lstStyle/>
          <a:p>
            <a:pPr eaLnBrk="1" hangingPunct="1"/>
            <a:r>
              <a:rPr lang="en-US" dirty="0"/>
              <a:t>Groins, breakwaters, seawalls, and beach nourishment are designed to </a:t>
            </a:r>
            <a:r>
              <a:rPr lang="en-US" u="sng" dirty="0"/>
              <a:t>prevent or slow down shoreline erosion</a:t>
            </a:r>
          </a:p>
          <a:p>
            <a:pPr lvl="1"/>
            <a:r>
              <a:rPr lang="en-US" b="1" dirty="0"/>
              <a:t>Groins, breakwaters, and seawalls require construction while beach nourishment does not</a:t>
            </a:r>
          </a:p>
          <a:p>
            <a:pPr lvl="1"/>
            <a:r>
              <a:rPr lang="en-US" b="1" dirty="0"/>
              <a:t>Only offer temporary solutions to shoreline problems.</a:t>
            </a:r>
          </a:p>
        </p:txBody>
      </p:sp>
      <p:sp>
        <p:nvSpPr>
          <p:cNvPr id="21508" name="AutoShape 5" descr="data:image/jpeg;base64,/9j/4AAQSkZJRgABAQAAAQABAAD/2wCEAAkGBhQSERUUExQWFRUWGBcYGBgYGR4ZGBcXHBcXFxgYFxgXHyYeGBokGhcXHy8gIycpLCwsFR4xNTAqNSYrLCkBCQoKDgwOGg8PGiwkHCQpLCwsKSwsLCwsLCwsKSwsKSwsLCwsLCwsLCksLCwsLCwsLCwsLCksLCwsLCwsLCwsLP/AABEIALcBEwMBIgACEQEDEQH/xAAbAAABBQEBAAAAAAAAAAAAAAADAAECBAUGB//EAD8QAAEDAgMFBQYFAQgCAwAAAAEAAhEDIQQxQQUSUWGBBiJxkaETMrHB0fAUQlJi4fEHFRYjM3KCkqKyQ8Li/8QAGQEBAQEBAQEAAAAAAAAAAAAAAAECAwQF/8QAIhEBAQEAAgICAwEBAQAAAAAAAAERAhIhMQNREyJBcWEy/9oADAMBAAIRAxEAPwDzunTL2tkCZG6RnIMXOth6rRr4hvANIAHjEDpYBU3V4IIEE5wIBtnyMZpw4F3Ex09FzkS0QYkuEX+ShXqiIz+vJCqVTkM+Ay6Ib3OByIta3zXSRnW1sLbQw9QOIlpEOAzgx8M13Nbb9FonfnkM/VeVbhs6DHHRaYrjQ8J8PvRa3PSPQsFt2lVMNdBzvaQMyr7XSJFxyXmJnhE5HkrdLFuY0API8D/KvYd3ido06dnuANzGvksvH9rGMgM75MHgByOsrkq+NvM8pVUOm9+Nkl0dpsbtMatQseAJ92PgfqugleUtdDgLt5zFl3VHtAwUmQHOMRE8LST95q7iNxJZOF7R0nndJ3D+6w6FKp2kpDIl3gPW6aNZJYW1e0YZAZBJAM6CcvErMo9q6jXDfhzdREE24jnCaOwlJcq/tiQ4SwBuomXdFcZ2vpWkOEnPMDgVTW8lKpHatKCd9pjgZ8LaoNPtBRInfjkRfyTRpylKxXdqKQdHe8YspVe0tINBkmdALjxlBrylK5vA9o31KzWgN3HHqBe88VtUMex5hrgTw16BBalKVXrYxjCA5wBPFTbWBEhwI5EICSlKiCmc8DMwgnKaUP27ZjeE+ISq12tu5wHiYRBJSlAoYtjxLXAgIgqDiPNBKUkHEYtjBLnAD70Sw+La8S1wI+9EBklE1BxHmmRXj7q28OWfC6nSq92OshZrHmYbr6rQwRaTrMXGniRwXDcdMW8O+GTafgosxh8DClTwBAJsActfmhNwZm0H74aJvFFyriDDTmI+5QRSJhwb9DfO6NQc+JLY5z8ioV8acidRcfeSzx2XILbpEBxzzH9FWxJvYyB99E1PaN5UqdEPBJkXsBEX1W549iDqB3Jm/BQw2JyaclZxFC26M+SDh8EQ4TnaB9fBalmM4WKrB3C1ufVKjjzPeNtYzVw4NjhdxPCIGmXNJlNsWaISWYuUOji5eJuCBmLhWKjxe0fNDLD+QADyQS90nrPJPaI/iFFzp+8gneG7sRJ4oNOxB55dV0jK6GGQHZRpmnIaLfZ4JezJO9px5cuKA2J7xtP9FmLVh9QZDOEL2sHvIddkmwMRlmfRKePTj14LUSje35Z8lD2ugUhRhwDrAweiLXoN07pTYYnhzF/XWfkpnEwQ7LgR8VUNTKD1jkosuZN4P8pn9NaVau5x3nGctb8PJQbUIt1VfEV7n0TfirZ/RZkq2r1HEPzbvcBE/JQfiSSZJtxz6ra2N2mDKbmOptf3QAcvzOIJjJw3tP031WHjcK5xL25EmfvrF1Yf4G6vrKK7FF4Bc4uiwWdUY5p3XZj70T03xMnnbVb6s6vCvAQ/bGc4lUy8Rb1+idpGZm/BOqaLVqFRp4ot91xQnXylQ3VuRFt20CczKdCZTED6plnOP0vlhCiHAWLd0cM7zM9fgrVChuuBaTveViOK0Ni4d+41o3gDJyloBzngDzW2ez7ifeaYiTlAjlZeHa9DBxDyADm7I3kZkyiOpSJm5ix9VqY/s1IG7UYHZAb35pyNlXpbIJH+ZIvczY9Y6LWbEU21JndEDjoqdOnL7rdqYKiwQHk62kjO9w26o4ysw/6Yc3iTBmLAWAi+isliKr8ASZaBHp6otSlGTgI4BNUryzcAvNpzHvEwdEqNOYkOIkSQPW6v7CTaRgEd6b/xdWN8tEkRdX6VBhaGxUImSC2NNHNvlCsO2XT3O66qHE3BALYtqbznbkrZoxKdUPNrEA8uX2FF+GcwASOV4W2/Zzd2ADOpsJvwjgpU9nsHvs9oNA4kQePcIkxZJKnhgVMUZi2ngj4QBxlxjQTrqZj7utp+EZMtpU2mIBgui3BxMoB2dlBAvNh56rpJ4Z1HH0GtDYLbiYA8bQTyTnBBzbtDm6EQI62jVWwy0ZniQ024XCTWQTAF9IEeQss9avaMiq5rO4SYFuB5TCpvhxjLx9ZXSl7jMmZtcNMDxIlB/D3kku8Yj0C3JUvKOepg+XqERmHLpIieH1W8cIw5sb5IkCIhWy/xnYycGS5w3qcmBGmWuWSt1MCCYjdk2PxzsrYaOAU2uKnWr2jOGx94d1+WhF5/4/FNU2HV3RYEA2ggnwORWgn9oeKuX7O0+mU3YNc39mYzzHD0QcRs2qADuENPLLxW3vFLeV8s7FTDYCSe8ALabrvIlGw2FDN4yd4e6W2PUnK3CUTeS3lOi91DE4UuJJLr8QXc84+5VfEbIMjcFoHvWIOsjgtYlKVueEtY1TZz8g2Y8Pv+qE/Z9U/k+C3w0xMGOPNRlWM6w2bPqj8vqERuBqRG7N9SPqtdKUNYp2XU/SB1H1SW15pJo5+ntk1gWtDGNIPvWaBNgIPvWzIRMHUfVENe14aci5wgm03E3geSoYLAsrNEDvgNs1wAIkhxdvkGYiN2ea6PDYP2LCA249067sS7eiZO9oOK8s/x6UGYBw59UUYJ3LzRdpYgU2BzXFxJHdDZJ4z+myA/Hnf3GDetM3aByJIjLqpOPC/xe/OT2mNnmQSYgg2N5GWY4qXsHSJ3Te8gzpxMTbNWWAkXseEzHkn3F0nCT053nyvsJtBojutHCw9OCICpClyPko7nn1W/Dn5MnIP2YUKbgXbsgRck2A4X1OdhlCsHD0771WmOrvXu+Klsi5QCefqlCNXbh91oZiW75I3ob3QODSYJPOyaqKYE+03oz3Q0x09pZTvxXpQXFMCoP2jQn/U6OsesEhKpjKQMGowH/cPqtbGcohCQQ6mJpj3qjBH7xPkFOlWYcqjDP7m/VNhlP42ThQOJYDBc1vi4D4lWKdJrhIqUoyk1WwPVO0OtCIUUKvtChTMOrUyf2ne/9QUE7YpaOefBjh/7QnaL1q4nKov2wwAHdqZcBl0KhT29ScNRyIv04p2h1rQSIQqeOZugkPv+0W/8kMbYoAkPc9pBiNwOJtM2dzTvDpVhIOVSvt6gB3DVeSY/0wB5lyhT23TiXNeCTEDcJ6963VO8OlXvvNWMJs2rV/06b3f7WkjwnLVC2L2qw1Nxc5pfIAAMCOJ3hkdFZxn9oBJ3GUWBuoLi6J4net5LF+T6anx/aVbYVdgl1GoBn7pt4iLKi5p8PFUa/aMiN9gBDh3W1XBpbE5CT6hJnaOlIlmc9wPJ8LlshWfJ9l+P6XRWcO7J3TcjQmwHXNNvKlX23vQ5tOmxpsCXPLjEk92yg7ahJhoaOZn5LX5IzeFaEwlCpHarAD3HucJu0EgnxMWRsPjmvaDDmzo4QQtTlKzeNg3s+fxSRGxGaS14TKF2b7NBtPfe0GWgta4XY6+8J1vF10IwTZFhrkTy5K7TxTZ3ZG9EwDNspRnGdSvnTlXu6xQOEYPyjzKZ4pAd5g8x9FZqYfgR1JHyPNYeIJc8NaAZMOBMRGoBEuF+ATtf7Wuu+oVbEUfaBoe9o3SdDeY963kq2NpMe0gVTBztkOjlqUNmkXNNuXECNZOo8eSpVXA7plzA4kAbx7xEyAM5EGQuvHL/AFzss/jFfs5oNnuE5EAgjxlHrYUxDXhoI1gnz3QtL2QafdfpdwtcSDJ0KKKY0hdJx4/bFvKfxz52U+I9tYjMWNyZ0ymUsP2b7pl7XGbHgJ17tznrqt92zW06ryySHwb300jSS5TFMJOMsOVy+GIzs0Q6z4bwaLkznLpHoi4Ds88F5dWzY5o7ozMETa8xC2IbkHAmJIFy0EwN7gTw8OKkB8lbwljM5WVytTs9UdAdViOAtwBz/myej2UgmakgiLtk9CbroalIEg6/8fHW/kiBk6rPCT0vK1ztLsi0TvVS7hYCPK5Rj2asAKrmx+m0+OcrdI5IOKrlu7kAXAE/T7st3jJ5SbfEYX+Dma1HkzqAinsrRi5J++GS3bm1p165KhV2qwNLgS4CJI7o3jkLi4jglkSbWd/hChoX/wDb+EYdmKWZLz4uK2mtM+SqbPrFzTJDt1xAdPvRrHFXJp5zdUGdlKOcP/7O+SIzs7RH5T5n6rW3E27dXIztZ39yUgcj/wBnfVO/ZNE2NMHhP9VeLEi1OsTaot2LQn/Tb5DP6p/7ro602eQV91GwNsyIg8JtohhqTKXYrt2bR/Qz/qEQYKmBZrR0CKKSbcVxNRGGaNB5JbjeXkpEBIngriG9k3kmbSb9hSbZMZTAjTHBN7IJADmnhXA3sBw+CSdJMg6INHJBfWcCf8uRoQR6g5fwpmr+4eYTUq4cYa5riLwCCRzgL5j6CFPEukzTcOYLSD6g+isA+Kga0GN5vmJRNxyqEXSzcIBacwQCOeYVKvsem73R7MzJLAAXDgdI6I1bGNb7z2j46aRzHmhf3tS1qsHX+E8m4qjs1T3XCXneMy50xYiwgDI6ytSjRDWNae9ugCSBeFkYvtVRpuDe84mMhAvGp8dOCAe3mF3oit4w0jOOKuWpsbowrAZ3eGp4zYDnw4KeHw1IhxDA2ARBDhveE2Kx6PbTCkP3d95axzhI3Q7dBdAdxgTksQ/2mgnuUIsM3b3jIhWTklsdBh9kUqdYuDIB7xNrkkmH6luUDkOc2MO2lRD3e0gFxc7fAIEwIAIsPquWZ2xa55Lu7JvfKLQGxEfyq+K23SeSTSxFQT3XFzaIi4kAnvTzFlr9r7P1dVRoUKkFtRjt253XDlnBkCybEUNypTBENeHBxza0gAtIccjNrzn4Lh621KQcQMNaJJfWBMc9wAeq18P/AGhtaGtfulrWwILiRa0OOZVmz0my+3WnYzY948rfc+ar1tgh27Lgd1wcJbqJ581yjv7SHExTYwk5SHTrmZurVDtriAf8ynTI1AkG+XH7Ku8vtP1bzdjvEl1UOk8DYZAANGghUsPsEGWimW03FsggtysQ25dMDOAsev25riSGUDmYO8Sb5DvILO1WMc4Ocyk1o/LBFj1J0Gmin7NS8fry7HGYYkAMYGhrSAJz4aX0VDZexHNY5paWkExdvekzOfOOixcT2rqhhncBMRAuBebHMkx4Qs7F9pcTuEteYMSQ0Q0c4GvBanLlrPLL5rtMbseQ4Mc5zd2zgWgg30nQCcxOWazMPimnca6WueCQDYkDMxJgRxPmuJq7erut7Z5t+q3LLgiYDb9ZjwXVJbq54DtCbSOOgWt5S6znHMd6cK7goNpu4LjW9r8QBJxLfAAeXuSFDHdr6j3MFOpUluZBkuJAkwAIvvWAy4p35J1jsa28xndbcbx4tiAIDIu4iYNosjnDGGkgw6YteBy0/griW9oMZE+0rDxb9QpntriCIc9w0u0ePjGqnHlnprl59uxcwi8HyJ9AoV6Di2YM2IFx+ZokjhBNtVy2z+1NVz+8DugEknuzlAHP5Smx+16r6jhRLizSBl/yHzV/Jb4Z6x1e7y9U24M7D/kPquJ9vWMboIcMiSf/ALWSoVq8uLy5p0iD5R4+it+Sp0jsnVGcfK/wlR9q3WR4g/MLk8RjKrrkOPQgD1SZtJrIIpnK5IL48yp+XkdI6v8AHU4kOynR2mYyz5JjiW/uP/F3zC5Zu0nl2+0C5u004J0kWsease3quMBrs/0/xCfl5HTi3fxY4P8A+jvkElkNoYiLfED0Tp+TkdeLq/8AB9PV7ejf5RKPZOmw7wqPBv7sDNpbpmIOXIKrVxrpzTNxbuPqR8CvNr0YrO7HUd7vV6sDIAR8QZV7FMBbBxVaAIsGi3MgAlBfXJyJ6mVn4/DvcMzPjI8iCrpgH4Ogx282u8uG8O82ZJ/VBk8eixdoYmrvGKrIBgZt0/Tu2Vh+Gc0kvaY43j0VnDYGi+IAJjiLRylduPHf65crjHw9bdk1Q2qTaN5wAGskRPhyR6W0GuduinQps4+z3z5E36lbFTY1M50/QFQdgBOrf+MesLd+JnuoY2tQ3ABVe2NBSG6TkYbNhpCr061MMAg+0cYMNgAHKGi5581r18C2LuaBkN4WnyRH4DuBrL8SLeJn6KT46t5OeOEh28WQQZ7xnK8EA+ilhcOS5znuAOYJuTfmF0lLDObaPnPXVSfhibkDy+q6fiY7uXr7LY+7nE5ajysqVTZgNm5i1hbxJJXaNwZ/b0b9UhhrZOPQJPi/6d3HYfYsg729NoIIAHSL+atf3K3fDnlzuMuF+UgZLp/wsXLT4IbjBADQZ/dwV/FE71gN2KCTuMaJtm7LXJXa3ZVrWNe/dG9cbpMxzvYLS6EdPsKYZqSbch8IT8UO9YNXYdN9u83rI85KOdghzd3fO6Mm3geElaoqgnI+Q+kp3YcETJ8z8FfxxO1ZlHY7W2DneEx8FI7Lputl5X6rQpNY629l+0n4ojWDK3QZJ04m1jHs/RGbesqVLZFBuQjnN+hWo7ZYJneJ8fqDkjUdmxec+BTrxNrKZsSjnul3+5xKs0NnU25U2tzyE555rT/DQLR1/hRNA6wrnFNqm6mwRLG+BATvecgOgt8FaGE5esJfhTER6p+p5VaYMXA6CVIRpnrkj/hOQ+KLRwhdaJPAKfqeVT2xAyAPinNaBJF+H3mi/hGtOgPA2upfhREkDong8qjMWZgg+RhTDp19FYbQEZH0+af2Ai6vhPILMv8A8pI3suEeiSvhGpVwgIkKjUw0LYpN0mPVRfg3cj1Xzse9jEILp0WxWwg1hUjSagysSxzhG9HSx8lSw+BDSTUDnN/YYI8wuhdgwRKA7B8FucsYvHVfCPpk9w1Bu2h7xB6FXWCRBdA5ZePNVRhN0yLHiLFHdWdnAJ6fS66z5GOgeI2UXQd8xyEK7U2OwsBa6oXcJiTqs84zmR4iPgrVDaJBkETyP8rf5NZ6M6pslwPfLut/WVOjs2MnO9fmVfxeM3zLvXNQo8iekrc5M2KeJwbgWmRuzBk982MbrRmLXRRhQAMxMZ2F8vso+Lc4+ygNIDnFzi7vXaBAEXynO1+KsYTE4dravt4Lm7ppguiXTkBMOIzvwCXlTIy/wALi0vdNiQRLYOWY5Ky3ZgAt6QEQbcOIqVKpdYugNj3WgCADNxBUjWlJy8JYA3ZjDm1L8C0e62Op+SsNrcbqTXDn6q6mK4oDWfMx6lTNBgED1GSsMY05hEgckFQURH0Qt8cPquiwuKotZBZvHiXRflGQTN2RRqt3g9tM8Achz3sysWtSMJrjxHlHzU3SRqOgWtitiGmJDg7z+Uys6oSDcfEfEK7Eyg5fmnkn3wP6x8U+9dMHcTKumGDuceSj+H5kovtB9gpyeNun8J4QA0wNPVGw+MNM7zSRpzI8dE8jimDGngUA8TXfWORPgCT5m6VXCPp2c08fvguj2DtCnSBDm56jM8im2xtOm9pDWX0LjkeQCz69Nf65g4kDR3kndXOYB++iYU3auHkjb8Z3W4xYAMQ7h9+SSMMQNQEkGgxw3rGyvBxyChSw0aXRxovDHsVqmHKrUaO8YjLXgtJ1GRcoYpkWER96IBOw8ZZKtVw5Wl7IzJM9FMsUwYTqPFCdTC3n4ZvGFSrYXhBUVmHDg6AoL8INLLQdgn6NPkm/DPP5XHoVRlO3m5O8/qpU8XJhwE+AnzC03bNdBJYY8PkoHYToLxLN3xBJ5NzK3KzYz3tys4CePwhCxjSyn7VtJz9xwiRvAO0EjJFxVdzYDgDGuRPiNVv7F2w9lEU47hl8ZbxJ1490NPgea6eL6Y8z2zaFUtkGWm0gt1AAuDl/CtMq0z77Gu/cBDvQwmxtepWqucbmBfg0CLxlkR0SOEqs99hbNxvBwkcl0l/4zZ/Vh/Z4ObvUn72drHpa6ysTg6lP32lvirpY2BNjxBIVivjt4BoiObs+EzISow2VTlY8kDab6rQ0sgHeAIImx1PAeWaPtLfpt3huQT3ywd5reVoAnOLqnX2h7NrmuBd7RjpnMvJsZ8JsuHP5LLkd/j+OWbWizExwRmYk8lXbSETITBoGoXp8vM0WY1/Ex4n6qzh9tFtnNa/xz81zdbaJpvMj/LLSA8X78Wa5vA3g8YRaOKLgJzgTFwDFxKmrjoqu06bv/iLP3A36Dgn/ALkc4bzXgg3EwD9VgB8cVZwe1n0jLMzoYiOqA9bBVAcyecqpUcdS/wCXqtD/ABO5x/zWMd6fBRqbSovBmnHNrr/RNGZN7DzU2OPAIT6veho8L/E2CKaTgJLTfIz8wmph2vPH78lNrjx9f4Qd6M/ipe3HBb1nEg4/ZTmoeCi+uNIP34qAqn7/AKppiX/H0SS9tz+/NJXUx0QqjiE4qTcER5oYE5pMw/j5r5z2pHERqOika3M+qY4bx9EvYDn5/wAIIfiB9ypOqxm0+X1VjCUWtM66SsZ3aIgkGLSLjXwQaAxI4fBVvx7hSc4FzSJjev8AmiYPJB/xIJvux4yeiKNt03zMER3ZAzVRzX984mrdteGgusO6TDjnbLKAs07UxjgWms9gEyS4gtGelxmuv9rhWmBSbJk2aBJzJsZVPFYTB7p/yz3z3g17hzJJJ5ZclfCY59+2MSSz/MfEA2fmZOfOwWps3tFXDXio4gN1ycXZgDdERFyrGGw2B3SWveyJm8kXm0i/RSwO1cPh6YLSSHuke1YN8uc4N0vAteMuKaYBs7tUTVG+C6nlJYajh7pBtJiSfABbG0Pwz3A1C7eImGioLEZwwcALcslUr9rqjbMaz1F1Tw/arFvJ9wWEAiAPHValz0mNajQo7pbSNdom+62qCZvEublMnqVuMxjw0WqHdG6P1RexJIMXPmuQPabEki4iLkAQSDEAG+nNVnbRrVGz7RwmATkc4OWWSdr9jqsZtllNlRzmPikWhwDQSJAIMTlBF1kjt/h7EU6hmQO43TxK5xm1PZucXVagZMBzbgw4gTOditHY/bUSWvqb4vBdY2Bi0a2gTmia0MV2kw+IY5oY7vAgkAWBtLgNBc9FjY/alBtKnRw7DU726alTvOcTnGgEHSwnqtbF9vmts2lvA296J6AG31WRiGS0YoU2NaXMIpjISP1QC0ktBMcV04c+PH/0zy4cuXqtupsuqf8A4iALfZzKC7D7ph1jwIKq1P7QqoBPs6Ygxm7gDl1Vcdtq1SZps3Qf0F0+ElJzv0XjF40pMwFMOaOCq7HxvtpLmNBB90WBHhPzWpXqURJf/ljKQ+QD4GT0C6TlGcqqXt4jp/KnDdR99FnYjbNFphu8/nuR5ElFwe0BUJDAbCbiOVr/AHKs5RnKslzeBCXd+ymgzdSD+foqE2g3T4IzHkCA8gcAYQw8ynNS2ivhAK7L3PmSo+wIvorAvnKcujgpkXVZjuPwRPa6fUKdylf7hVAPZn9X/kfqkix4p0wbQfxz4oraxCYBN7McF857BBilNuIQGtSLeOfJNFgVwh1WMd7wB6D5oYf/ACP6pCo0cLq6hHBUzo0dB5JN2c3KxGg3R8kiQZju84soho0J5poY7Dpn8reVrjj1Q/8ADrOQPIkH0Rt08T8jP0+afcP6vUq6KbezFMXgTxDiD5gKviexdNwPecSdN5uehDnMstXv6O8NZKTTUm56jj8gmpijh+y41IB0IMieYI+BR6PZZjfzF0kTPDgIHBWTWqDUZ+iL+KcihN7NUhOeZOZ1POUFnZVoEB1pJuJuTP3ZXxiidFNlZ2oVHKbT/s5ZVqlxfV3T3plsAn3huxOQHqszG7DpUqZo08M2o2oWxVc1xqsjMi3DQcLhehCoomsfv+qvasWOJ2b/AGYUHAOc7ENByaSxh/8AEE/Naruy9JjmUe+aQaXAEkkuH7tfenoug/EobsVln5pbrU8MGt2dwVxuvkEHusc4A9GkHwKeps2hJJdXAP7HBvgO4tari/8AcqtXEnifP6KbDGd/d1JwhjnxzDvg6Fk4rs668AOnmW+uh5rfqVpzJKF7YDingxxlXsa851HCSbRMXymb+KubF7NmjVDvbOHQQbixHCy6U1RzIQnlp4hbnNnquy4/ma7oq9Si3X5fRAazgSPRTGIcNZXSc4zeNMcKNCEw2c4/mHnCn+KGrQhisDkSOn8LXeJ1Cfg3A3cfP+Et0i1/REp5e+T1R/amNEnOJ0qpvxq5OMT4oj6UmQAD4yPIqHsz+kdFqcol4mFc8Pgkng8CktazjoJTwkkvnPWQCSdJFD3J1KTaUWFkkkEfZ3IMcUn25BJJVCLevVTa9oFhl0SSQI1QVE1I0SSQWBvDKwTOqGRMeMapJKodzhBJn0sk2u0DXr/CSSaqbMS3Sb/eqT2NIuD5p0lUANFvXxKi+ha3wTpIBGle59EMt0HwHkkkoB1BynyQHFuoSSSKCWD7HBD9nz4pJKiLqXNMaKSSCJpqJoJJIYg7DHQx1Ki2m8az4n+EkldTE21XD8s9fqj06pIvZJJbZLfHNJJJVNf/2Q=="/>
          <p:cNvSpPr>
            <a:spLocks noChangeAspect="1" noChangeArrowheads="1"/>
          </p:cNvSpPr>
          <p:nvPr/>
        </p:nvSpPr>
        <p:spPr bwMode="auto">
          <a:xfrm>
            <a:off x="0" y="-847725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/>
          <p:cNvSpPr>
            <a:spLocks noGrp="1"/>
          </p:cNvSpPr>
          <p:nvPr>
            <p:ph type="title"/>
          </p:nvPr>
        </p:nvSpPr>
        <p:spPr>
          <a:xfrm>
            <a:off x="152400" y="1143000"/>
            <a:ext cx="7620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Groins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Groynes</a:t>
            </a:r>
            <a:r>
              <a:rPr lang="en-US" dirty="0"/>
              <a:t>)</a:t>
            </a:r>
          </a:p>
        </p:txBody>
      </p:sp>
      <p:pic>
        <p:nvPicPr>
          <p:cNvPr id="22531" name="Content Placeholder 7" descr="09_11a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419"/>
          <a:stretch>
            <a:fillRect/>
          </a:stretch>
        </p:blipFill>
        <p:spPr>
          <a:xfrm>
            <a:off x="0" y="3200400"/>
            <a:ext cx="9144000" cy="3657600"/>
          </a:xfrm>
        </p:spPr>
      </p:pic>
      <p:sp>
        <p:nvSpPr>
          <p:cNvPr id="22532" name="AutoShape 5" descr="data:image/jpeg;base64,/9j/4AAQSkZJRgABAQAAAQABAAD/2wCEAAkGBhQSERUUExQWFRUWGBcYGBgYGR4ZGBcXHBcXFxgYFxgXHyYeGBokGhcXHy8gIycpLCwsFR4xNTAqNSYrLCkBCQoKDgwOGg8PGiwkHCQpLCwsKSwsLCwsLCwsKSwsKSwsLCwsLCwsLCksLCwsLCwsLCwsLCksLCwsLCwsLCwsLP/AABEIALcBEwMBIgACEQEDEQH/xAAbAAABBQEBAAAAAAAAAAAAAAADAAECBAUGB//EAD8QAAEDAgMFBQYFAQgCAwAAAAEAAhEDIQQxQQUSUWGBBiJxkaETMrHB0fAUQlJi4fEHFRYjM3KCkqKyQ8Li/8QAGQEBAQEBAQEAAAAAAAAAAAAAAAECAwQF/8QAIhEBAQEAAgICAwEBAQAAAAAAAAERAhIhMQNREyJBcWEy/9oADAMBAAIRAxEAPwDzunTL2tkCZG6RnIMXOth6rRr4hvANIAHjEDpYBU3V4IIEE5wIBtnyMZpw4F3Ex09FzkS0QYkuEX+ShXqiIz+vJCqVTkM+Ay6Ib3OByIta3zXSRnW1sLbQw9QOIlpEOAzgx8M13Nbb9FonfnkM/VeVbhs6DHHRaYrjQ8J8PvRa3PSPQsFt2lVMNdBzvaQMyr7XSJFxyXmJnhE5HkrdLFuY0API8D/KvYd3ido06dnuANzGvksvH9rGMgM75MHgByOsrkq+NvM8pVUOm9+Nkl0dpsbtMatQseAJ92PgfqugleUtdDgLt5zFl3VHtAwUmQHOMRE8LST95q7iNxJZOF7R0nndJ3D+6w6FKp2kpDIl3gPW6aNZJYW1e0YZAZBJAM6CcvErMo9q6jXDfhzdREE24jnCaOwlJcq/tiQ4SwBuomXdFcZ2vpWkOEnPMDgVTW8lKpHatKCd9pjgZ8LaoNPtBRInfjkRfyTRpylKxXdqKQdHe8YspVe0tINBkmdALjxlBrylK5vA9o31KzWgN3HHqBe88VtUMex5hrgTw16BBalKVXrYxjCA5wBPFTbWBEhwI5EICSlKiCmc8DMwgnKaUP27ZjeE+ISq12tu5wHiYRBJSlAoYtjxLXAgIgqDiPNBKUkHEYtjBLnAD70Sw+La8S1wI+9EBklE1BxHmmRXj7q28OWfC6nSq92OshZrHmYbr6rQwRaTrMXGniRwXDcdMW8O+GTafgosxh8DClTwBAJsActfmhNwZm0H74aJvFFyriDDTmI+5QRSJhwb9DfO6NQc+JLY5z8ioV8acidRcfeSzx2XILbpEBxzzH9FWxJvYyB99E1PaN5UqdEPBJkXsBEX1W549iDqB3Jm/BQw2JyaclZxFC26M+SDh8EQ4TnaB9fBalmM4WKrB3C1ufVKjjzPeNtYzVw4NjhdxPCIGmXNJlNsWaISWYuUOji5eJuCBmLhWKjxe0fNDLD+QADyQS90nrPJPaI/iFFzp+8gneG7sRJ4oNOxB55dV0jK6GGQHZRpmnIaLfZ4JezJO9px5cuKA2J7xtP9FmLVh9QZDOEL2sHvIddkmwMRlmfRKePTj14LUSje35Z8lD2ugUhRhwDrAweiLXoN07pTYYnhzF/XWfkpnEwQ7LgR8VUNTKD1jkosuZN4P8pn9NaVau5x3nGctb8PJQbUIt1VfEV7n0TfirZ/RZkq2r1HEPzbvcBE/JQfiSSZJtxz6ra2N2mDKbmOptf3QAcvzOIJjJw3tP031WHjcK5xL25EmfvrF1Yf4G6vrKK7FF4Bc4uiwWdUY5p3XZj70T03xMnnbVb6s6vCvAQ/bGc4lUy8Rb1+idpGZm/BOqaLVqFRp4ot91xQnXylQ3VuRFt20CczKdCZTED6plnOP0vlhCiHAWLd0cM7zM9fgrVChuuBaTveViOK0Ni4d+41o3gDJyloBzngDzW2ez7ifeaYiTlAjlZeHa9DBxDyADm7I3kZkyiOpSJm5ix9VqY/s1IG7UYHZAb35pyNlXpbIJH+ZIvczY9Y6LWbEU21JndEDjoqdOnL7rdqYKiwQHk62kjO9w26o4ysw/6Yc3iTBmLAWAi+isliKr8ASZaBHp6otSlGTgI4BNUryzcAvNpzHvEwdEqNOYkOIkSQPW6v7CTaRgEd6b/xdWN8tEkRdX6VBhaGxUImSC2NNHNvlCsO2XT3O66qHE3BALYtqbznbkrZoxKdUPNrEA8uX2FF+GcwASOV4W2/Zzd2ADOpsJvwjgpU9nsHvs9oNA4kQePcIkxZJKnhgVMUZi2ngj4QBxlxjQTrqZj7utp+EZMtpU2mIBgui3BxMoB2dlBAvNh56rpJ4Z1HH0GtDYLbiYA8bQTyTnBBzbtDm6EQI62jVWwy0ZniQ024XCTWQTAF9IEeQss9avaMiq5rO4SYFuB5TCpvhxjLx9ZXSl7jMmZtcNMDxIlB/D3kku8Yj0C3JUvKOepg+XqERmHLpIieH1W8cIw5sb5IkCIhWy/xnYycGS5w3qcmBGmWuWSt1MCCYjdk2PxzsrYaOAU2uKnWr2jOGx94d1+WhF5/4/FNU2HV3RYEA2ggnwORWgn9oeKuX7O0+mU3YNc39mYzzHD0QcRs2qADuENPLLxW3vFLeV8s7FTDYCSe8ALabrvIlGw2FDN4yd4e6W2PUnK3CUTeS3lOi91DE4UuJJLr8QXc84+5VfEbIMjcFoHvWIOsjgtYlKVueEtY1TZz8g2Y8Pv+qE/Z9U/k+C3w0xMGOPNRlWM6w2bPqj8vqERuBqRG7N9SPqtdKUNYp2XU/SB1H1SW15pJo5+ntk1gWtDGNIPvWaBNgIPvWzIRMHUfVENe14aci5wgm03E3geSoYLAsrNEDvgNs1wAIkhxdvkGYiN2ea6PDYP2LCA249067sS7eiZO9oOK8s/x6UGYBw59UUYJ3LzRdpYgU2BzXFxJHdDZJ4z+myA/Hnf3GDetM3aByJIjLqpOPC/xe/OT2mNnmQSYgg2N5GWY4qXsHSJ3Te8gzpxMTbNWWAkXseEzHkn3F0nCT053nyvsJtBojutHCw9OCICpClyPko7nn1W/Dn5MnIP2YUKbgXbsgRck2A4X1OdhlCsHD0771WmOrvXu+Klsi5QCefqlCNXbh91oZiW75I3ob3QODSYJPOyaqKYE+03oz3Q0x09pZTvxXpQXFMCoP2jQn/U6OsesEhKpjKQMGowH/cPqtbGcohCQQ6mJpj3qjBH7xPkFOlWYcqjDP7m/VNhlP42ThQOJYDBc1vi4D4lWKdJrhIqUoyk1WwPVO0OtCIUUKvtChTMOrUyf2ne/9QUE7YpaOefBjh/7QnaL1q4nKov2wwAHdqZcBl0KhT29ScNRyIv04p2h1rQSIQqeOZugkPv+0W/8kMbYoAkPc9pBiNwOJtM2dzTvDpVhIOVSvt6gB3DVeSY/0wB5lyhT23TiXNeCTEDcJ6963VO8OlXvvNWMJs2rV/06b3f7WkjwnLVC2L2qw1Nxc5pfIAAMCOJ3hkdFZxn9oBJ3GUWBuoLi6J4net5LF+T6anx/aVbYVdgl1GoBn7pt4iLKi5p8PFUa/aMiN9gBDh3W1XBpbE5CT6hJnaOlIlmc9wPJ8LlshWfJ9l+P6XRWcO7J3TcjQmwHXNNvKlX23vQ5tOmxpsCXPLjEk92yg7ahJhoaOZn5LX5IzeFaEwlCpHarAD3HucJu0EgnxMWRsPjmvaDDmzo4QQtTlKzeNg3s+fxSRGxGaS14TKF2b7NBtPfe0GWgta4XY6+8J1vF10IwTZFhrkTy5K7TxTZ3ZG9EwDNspRnGdSvnTlXu6xQOEYPyjzKZ4pAd5g8x9FZqYfgR1JHyPNYeIJc8NaAZMOBMRGoBEuF+ATtf7Wuu+oVbEUfaBoe9o3SdDeY963kq2NpMe0gVTBztkOjlqUNmkXNNuXECNZOo8eSpVXA7plzA4kAbx7xEyAM5EGQuvHL/AFzss/jFfs5oNnuE5EAgjxlHrYUxDXhoI1gnz3QtL2QafdfpdwtcSDJ0KKKY0hdJx4/bFvKfxz52U+I9tYjMWNyZ0ymUsP2b7pl7XGbHgJ17tznrqt92zW06ryySHwb300jSS5TFMJOMsOVy+GIzs0Q6z4bwaLkznLpHoi4Ds88F5dWzY5o7ozMETa8xC2IbkHAmJIFy0EwN7gTw8OKkB8lbwljM5WVytTs9UdAdViOAtwBz/myej2UgmakgiLtk9CbroalIEg6/8fHW/kiBk6rPCT0vK1ztLsi0TvVS7hYCPK5Rj2asAKrmx+m0+OcrdI5IOKrlu7kAXAE/T7st3jJ5SbfEYX+Dma1HkzqAinsrRi5J++GS3bm1p165KhV2qwNLgS4CJI7o3jkLi4jglkSbWd/hChoX/wDb+EYdmKWZLz4uK2mtM+SqbPrFzTJDt1xAdPvRrHFXJp5zdUGdlKOcP/7O+SIzs7RH5T5n6rW3E27dXIztZ39yUgcj/wBnfVO/ZNE2NMHhP9VeLEi1OsTaot2LQn/Tb5DP6p/7ro602eQV91GwNsyIg8JtohhqTKXYrt2bR/Qz/qEQYKmBZrR0CKKSbcVxNRGGaNB5JbjeXkpEBIngriG9k3kmbSb9hSbZMZTAjTHBN7IJADmnhXA3sBw+CSdJMg6INHJBfWcCf8uRoQR6g5fwpmr+4eYTUq4cYa5riLwCCRzgL5j6CFPEukzTcOYLSD6g+isA+Kga0GN5vmJRNxyqEXSzcIBacwQCOeYVKvsem73R7MzJLAAXDgdI6I1bGNb7z2j46aRzHmhf3tS1qsHX+E8m4qjs1T3XCXneMy50xYiwgDI6ytSjRDWNae9ugCSBeFkYvtVRpuDe84mMhAvGp8dOCAe3mF3oit4w0jOOKuWpsbowrAZ3eGp4zYDnw4KeHw1IhxDA2ARBDhveE2Kx6PbTCkP3d95axzhI3Q7dBdAdxgTksQ/2mgnuUIsM3b3jIhWTklsdBh9kUqdYuDIB7xNrkkmH6luUDkOc2MO2lRD3e0gFxc7fAIEwIAIsPquWZ2xa55Lu7JvfKLQGxEfyq+K23SeSTSxFQT3XFzaIi4kAnvTzFlr9r7P1dVRoUKkFtRjt253XDlnBkCybEUNypTBENeHBxza0gAtIccjNrzn4Lh621KQcQMNaJJfWBMc9wAeq18P/AGhtaGtfulrWwILiRa0OOZVmz0my+3WnYzY948rfc+ar1tgh27Lgd1wcJbqJ581yjv7SHExTYwk5SHTrmZurVDtriAf8ynTI1AkG+XH7Ku8vtP1bzdjvEl1UOk8DYZAANGghUsPsEGWimW03FsggtysQ25dMDOAsev25riSGUDmYO8Sb5DvILO1WMc4Ocyk1o/LBFj1J0Gmin7NS8fry7HGYYkAMYGhrSAJz4aX0VDZexHNY5paWkExdvekzOfOOixcT2rqhhncBMRAuBebHMkx4Qs7F9pcTuEteYMSQ0Q0c4GvBanLlrPLL5rtMbseQ4Mc5zd2zgWgg30nQCcxOWazMPimnca6WueCQDYkDMxJgRxPmuJq7erut7Z5t+q3LLgiYDb9ZjwXVJbq54DtCbSOOgWt5S6znHMd6cK7goNpu4LjW9r8QBJxLfAAeXuSFDHdr6j3MFOpUluZBkuJAkwAIvvWAy4p35J1jsa28xndbcbx4tiAIDIu4iYNosjnDGGkgw6YteBy0/griW9oMZE+0rDxb9QpntriCIc9w0u0ePjGqnHlnprl59uxcwi8HyJ9AoV6Di2YM2IFx+ZokjhBNtVy2z+1NVz+8DugEknuzlAHP5Smx+16r6jhRLizSBl/yHzV/Jb4Z6x1e7y9U24M7D/kPquJ9vWMboIcMiSf/ALWSoVq8uLy5p0iD5R4+it+Sp0jsnVGcfK/wlR9q3WR4g/MLk8RjKrrkOPQgD1SZtJrIIpnK5IL48yp+XkdI6v8AHU4kOynR2mYyz5JjiW/uP/F3zC5Zu0nl2+0C5u004J0kWsease3quMBrs/0/xCfl5HTi3fxY4P8A+jvkElkNoYiLfED0Tp+TkdeLq/8AB9PV7ejf5RKPZOmw7wqPBv7sDNpbpmIOXIKrVxrpzTNxbuPqR8CvNr0YrO7HUd7vV6sDIAR8QZV7FMBbBxVaAIsGi3MgAlBfXJyJ6mVn4/DvcMzPjI8iCrpgH4Ogx282u8uG8O82ZJ/VBk8eixdoYmrvGKrIBgZt0/Tu2Vh+Gc0kvaY43j0VnDYGi+IAJjiLRylduPHf65crjHw9bdk1Q2qTaN5wAGskRPhyR6W0GuduinQps4+z3z5E36lbFTY1M50/QFQdgBOrf+MesLd+JnuoY2tQ3ABVe2NBSG6TkYbNhpCr061MMAg+0cYMNgAHKGi5581r18C2LuaBkN4WnyRH4DuBrL8SLeJn6KT46t5OeOEh28WQQZ7xnK8EA+ilhcOS5znuAOYJuTfmF0lLDObaPnPXVSfhibkDy+q6fiY7uXr7LY+7nE5ajysqVTZgNm5i1hbxJJXaNwZ/b0b9UhhrZOPQJPi/6d3HYfYsg729NoIIAHSL+atf3K3fDnlzuMuF+UgZLp/wsXLT4IbjBADQZ/dwV/FE71gN2KCTuMaJtm7LXJXa3ZVrWNe/dG9cbpMxzvYLS6EdPsKYZqSbch8IT8UO9YNXYdN9u83rI85KOdghzd3fO6Mm3geElaoqgnI+Q+kp3YcETJ8z8FfxxO1ZlHY7W2DneEx8FI7Lputl5X6rQpNY629l+0n4ojWDK3QZJ04m1jHs/RGbesqVLZFBuQjnN+hWo7ZYJneJ8fqDkjUdmxec+BTrxNrKZsSjnul3+5xKs0NnU25U2tzyE555rT/DQLR1/hRNA6wrnFNqm6mwRLG+BATvecgOgt8FaGE5esJfhTER6p+p5VaYMXA6CVIRpnrkj/hOQ+KLRwhdaJPAKfqeVT2xAyAPinNaBJF+H3mi/hGtOgPA2upfhREkDong8qjMWZgg+RhTDp19FYbQEZH0+af2Ai6vhPILMv8A8pI3suEeiSvhGpVwgIkKjUw0LYpN0mPVRfg3cj1Xzse9jEILp0WxWwg1hUjSagysSxzhG9HSx8lSw+BDSTUDnN/YYI8wuhdgwRKA7B8FucsYvHVfCPpk9w1Bu2h7xB6FXWCRBdA5ZePNVRhN0yLHiLFHdWdnAJ6fS66z5GOgeI2UXQd8xyEK7U2OwsBa6oXcJiTqs84zmR4iPgrVDaJBkETyP8rf5NZ6M6pslwPfLut/WVOjs2MnO9fmVfxeM3zLvXNQo8iekrc5M2KeJwbgWmRuzBk982MbrRmLXRRhQAMxMZ2F8vso+Lc4+ygNIDnFzi7vXaBAEXynO1+KsYTE4dravt4Lm7ppguiXTkBMOIzvwCXlTIy/wALi0vdNiQRLYOWY5Ky3ZgAt6QEQbcOIqVKpdYugNj3WgCADNxBUjWlJy8JYA3ZjDm1L8C0e62Op+SsNrcbqTXDn6q6mK4oDWfMx6lTNBgED1GSsMY05hEgckFQURH0Qt8cPquiwuKotZBZvHiXRflGQTN2RRqt3g9tM8Achz3sysWtSMJrjxHlHzU3SRqOgWtitiGmJDg7z+Uys6oSDcfEfEK7Eyg5fmnkn3wP6x8U+9dMHcTKumGDuceSj+H5kovtB9gpyeNun8J4QA0wNPVGw+MNM7zSRpzI8dE8jimDGngUA8TXfWORPgCT5m6VXCPp2c08fvguj2DtCnSBDm56jM8im2xtOm9pDWX0LjkeQCz69Nf65g4kDR3kndXOYB++iYU3auHkjb8Z3W4xYAMQ7h9+SSMMQNQEkGgxw3rGyvBxyChSw0aXRxovDHsVqmHKrUaO8YjLXgtJ1GRcoYpkWER96IBOw8ZZKtVw5Wl7IzJM9FMsUwYTqPFCdTC3n4ZvGFSrYXhBUVmHDg6AoL8INLLQdgn6NPkm/DPP5XHoVRlO3m5O8/qpU8XJhwE+AnzC03bNdBJYY8PkoHYToLxLN3xBJ5NzK3KzYz3tys4CePwhCxjSyn7VtJz9xwiRvAO0EjJFxVdzYDgDGuRPiNVv7F2w9lEU47hl8ZbxJ1490NPgea6eL6Y8z2zaFUtkGWm0gt1AAuDl/CtMq0z77Gu/cBDvQwmxtepWqucbmBfg0CLxlkR0SOEqs99hbNxvBwkcl0l/4zZ/Vh/Z4ObvUn72drHpa6ysTg6lP32lvirpY2BNjxBIVivjt4BoiObs+EzISow2VTlY8kDab6rQ0sgHeAIImx1PAeWaPtLfpt3huQT3ywd5reVoAnOLqnX2h7NrmuBd7RjpnMvJsZ8JsuHP5LLkd/j+OWbWizExwRmYk8lXbSETITBoGoXp8vM0WY1/Ex4n6qzh9tFtnNa/xz81zdbaJpvMj/LLSA8X78Wa5vA3g8YRaOKLgJzgTFwDFxKmrjoqu06bv/iLP3A36Dgn/ALkc4bzXgg3EwD9VgB8cVZwe1n0jLMzoYiOqA9bBVAcyecqpUcdS/wCXqtD/ABO5x/zWMd6fBRqbSovBmnHNrr/RNGZN7DzU2OPAIT6veho8L/E2CKaTgJLTfIz8wmph2vPH78lNrjx9f4Qd6M/ipe3HBb1nEg4/ZTmoeCi+uNIP34qAqn7/AKppiX/H0SS9tz+/NJXUx0QqjiE4qTcER5oYE5pMw/j5r5z2pHERqOika3M+qY4bx9EvYDn5/wAIIfiB9ypOqxm0+X1VjCUWtM66SsZ3aIgkGLSLjXwQaAxI4fBVvx7hSc4FzSJjev8AmiYPJB/xIJvux4yeiKNt03zMER3ZAzVRzX984mrdteGgusO6TDjnbLKAs07UxjgWms9gEyS4gtGelxmuv9rhWmBSbJk2aBJzJsZVPFYTB7p/yz3z3g17hzJJJ5ZclfCY59+2MSSz/MfEA2fmZOfOwWps3tFXDXio4gN1ycXZgDdERFyrGGw2B3SWveyJm8kXm0i/RSwO1cPh6YLSSHuke1YN8uc4N0vAteMuKaYBs7tUTVG+C6nlJYajh7pBtJiSfABbG0Pwz3A1C7eImGioLEZwwcALcslUr9rqjbMaz1F1Tw/arFvJ9wWEAiAPHValz0mNajQo7pbSNdom+62qCZvEublMnqVuMxjw0WqHdG6P1RexJIMXPmuQPabEki4iLkAQSDEAG+nNVnbRrVGz7RwmATkc4OWWSdr9jqsZtllNlRzmPikWhwDQSJAIMTlBF1kjt/h7EU6hmQO43TxK5xm1PZucXVagZMBzbgw4gTOditHY/bUSWvqb4vBdY2Bi0a2gTmia0MV2kw+IY5oY7vAgkAWBtLgNBc9FjY/alBtKnRw7DU726alTvOcTnGgEHSwnqtbF9vmts2lvA296J6AG31WRiGS0YoU2NaXMIpjISP1QC0ktBMcV04c+PH/0zy4cuXqtupsuqf8A4iALfZzKC7D7ph1jwIKq1P7QqoBPs6Ygxm7gDl1Vcdtq1SZps3Qf0F0+ElJzv0XjF40pMwFMOaOCq7HxvtpLmNBB90WBHhPzWpXqURJf/ljKQ+QD4GT0C6TlGcqqXt4jp/KnDdR99FnYjbNFphu8/nuR5ElFwe0BUJDAbCbiOVr/AHKs5RnKslzeBCXd+ymgzdSD+foqE2g3T4IzHkCA8gcAYQw8ynNS2ivhAK7L3PmSo+wIvorAvnKcujgpkXVZjuPwRPa6fUKdylf7hVAPZn9X/kfqkix4p0wbQfxz4oraxCYBN7McF857BBilNuIQGtSLeOfJNFgVwh1WMd7wB6D5oYf/ACP6pCo0cLq6hHBUzo0dB5JN2c3KxGg3R8kiQZju84soho0J5poY7Dpn8reVrjj1Q/8ADrOQPIkH0Rt08T8jP0+afcP6vUq6KbezFMXgTxDiD5gKviexdNwPecSdN5uehDnMstXv6O8NZKTTUm56jj8gmpijh+y41IB0IMieYI+BR6PZZjfzF0kTPDgIHBWTWqDUZ+iL+KcihN7NUhOeZOZ1POUFnZVoEB1pJuJuTP3ZXxiidFNlZ2oVHKbT/s5ZVqlxfV3T3plsAn3huxOQHqszG7DpUqZo08M2o2oWxVc1xqsjMi3DQcLhehCoomsfv+qvasWOJ2b/AGYUHAOc7ENByaSxh/8AEE/Naruy9JjmUe+aQaXAEkkuH7tfenoug/EobsVln5pbrU8MGt2dwVxuvkEHusc4A9GkHwKeps2hJJdXAP7HBvgO4tari/8AcqtXEnifP6KbDGd/d1JwhjnxzDvg6Fk4rs668AOnmW+uh5rfqVpzJKF7YDingxxlXsa851HCSbRMXymb+KubF7NmjVDvbOHQQbixHCy6U1RzIQnlp4hbnNnquy4/ma7oq9Si3X5fRAazgSPRTGIcNZXSc4zeNMcKNCEw2c4/mHnCn+KGrQhisDkSOn8LXeJ1Cfg3A3cfP+Et0i1/REp5e+T1R/amNEnOJ0qpvxq5OMT4oj6UmQAD4yPIqHsz+kdFqcol4mFc8Pgkng8CktazjoJTwkkvnPWQCSdJFD3J1KTaUWFkkkEfZ3IMcUn25BJJVCLevVTa9oFhl0SSQI1QVE1I0SSQWBvDKwTOqGRMeMapJKodzhBJn0sk2u0DXr/CSSaqbMS3Sb/eqT2NIuD5p0lUANFvXxKi+ha3wTpIBGle59EMt0HwHkkkoB1BynyQHFuoSSSKCWD7HBD9nz4pJKiLqXNMaKSSCJpqJoJJIYg7DHQx1Ki2m8az4n+EkldTE21XD8s9fqj06pIvZJJbZLfHNJJJVNf/2Q=="/>
          <p:cNvSpPr>
            <a:spLocks noChangeAspect="1" noChangeArrowheads="1"/>
          </p:cNvSpPr>
          <p:nvPr/>
        </p:nvSpPr>
        <p:spPr bwMode="auto">
          <a:xfrm>
            <a:off x="0" y="-847725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AutoShape 7" descr="data:image/jpeg;base64,/9j/4AAQSkZJRgABAQAAAQABAAD/2wCEAAkGBhQSERUUExQWFRUWGBcYGBgYGR4ZGBcXHBcXFxgYFxgXHyYeGBokGhcXHy8gIycpLCwsFR4xNTAqNSYrLCkBCQoKDgwOGg8PGiwkHCQpLCwsKSwsLCwsLCwsKSwsKSwsLCwsLCwsLCksLCwsLCwsLCwsLCksLCwsLCwsLCwsLP/AABEIALcBEwMBIgACEQEDEQH/xAAbAAABBQEBAAAAAAAAAAAAAAADAAECBAUGB//EAD8QAAEDAgMFBQYFAQgCAwAAAAEAAhEDIQQxQQUSUWGBBiJxkaETMrHB0fAUQlJi4fEHFRYjM3KCkqKyQ8Li/8QAGQEBAQEBAQEAAAAAAAAAAAAAAAECAwQF/8QAIhEBAQEAAgICAwEBAQAAAAAAAAERAhIhMQNREyJBcWEy/9oADAMBAAIRAxEAPwDzunTL2tkCZG6RnIMXOth6rRr4hvANIAHjEDpYBU3V4IIEE5wIBtnyMZpw4F3Ex09FzkS0QYkuEX+ShXqiIz+vJCqVTkM+Ay6Ib3OByIta3zXSRnW1sLbQw9QOIlpEOAzgx8M13Nbb9FonfnkM/VeVbhs6DHHRaYrjQ8J8PvRa3PSPQsFt2lVMNdBzvaQMyr7XSJFxyXmJnhE5HkrdLFuY0API8D/KvYd3ido06dnuANzGvksvH9rGMgM75MHgByOsrkq+NvM8pVUOm9+Nkl0dpsbtMatQseAJ92PgfqugleUtdDgLt5zFl3VHtAwUmQHOMRE8LST95q7iNxJZOF7R0nndJ3D+6w6FKp2kpDIl3gPW6aNZJYW1e0YZAZBJAM6CcvErMo9q6jXDfhzdREE24jnCaOwlJcq/tiQ4SwBuomXdFcZ2vpWkOEnPMDgVTW8lKpHatKCd9pjgZ8LaoNPtBRInfjkRfyTRpylKxXdqKQdHe8YspVe0tINBkmdALjxlBrylK5vA9o31KzWgN3HHqBe88VtUMex5hrgTw16BBalKVXrYxjCA5wBPFTbWBEhwI5EICSlKiCmc8DMwgnKaUP27ZjeE+ISq12tu5wHiYRBJSlAoYtjxLXAgIgqDiPNBKUkHEYtjBLnAD70Sw+La8S1wI+9EBklE1BxHmmRXj7q28OWfC6nSq92OshZrHmYbr6rQwRaTrMXGniRwXDcdMW8O+GTafgosxh8DClTwBAJsActfmhNwZm0H74aJvFFyriDDTmI+5QRSJhwb9DfO6NQc+JLY5z8ioV8acidRcfeSzx2XILbpEBxzzH9FWxJvYyB99E1PaN5UqdEPBJkXsBEX1W549iDqB3Jm/BQw2JyaclZxFC26M+SDh8EQ4TnaB9fBalmM4WKrB3C1ufVKjjzPeNtYzVw4NjhdxPCIGmXNJlNsWaISWYuUOji5eJuCBmLhWKjxe0fNDLD+QADyQS90nrPJPaI/iFFzp+8gneG7sRJ4oNOxB55dV0jK6GGQHZRpmnIaLfZ4JezJO9px5cuKA2J7xtP9FmLVh9QZDOEL2sHvIddkmwMRlmfRKePTj14LUSje35Z8lD2ugUhRhwDrAweiLXoN07pTYYnhzF/XWfkpnEwQ7LgR8VUNTKD1jkosuZN4P8pn9NaVau5x3nGctb8PJQbUIt1VfEV7n0TfirZ/RZkq2r1HEPzbvcBE/JQfiSSZJtxz6ra2N2mDKbmOptf3QAcvzOIJjJw3tP031WHjcK5xL25EmfvrF1Yf4G6vrKK7FF4Bc4uiwWdUY5p3XZj70T03xMnnbVb6s6vCvAQ/bGc4lUy8Rb1+idpGZm/BOqaLVqFRp4ot91xQnXylQ3VuRFt20CczKdCZTED6plnOP0vlhCiHAWLd0cM7zM9fgrVChuuBaTveViOK0Ni4d+41o3gDJyloBzngDzW2ez7ifeaYiTlAjlZeHa9DBxDyADm7I3kZkyiOpSJm5ix9VqY/s1IG7UYHZAb35pyNlXpbIJH+ZIvczY9Y6LWbEU21JndEDjoqdOnL7rdqYKiwQHk62kjO9w26o4ysw/6Yc3iTBmLAWAi+isliKr8ASZaBHp6otSlGTgI4BNUryzcAvNpzHvEwdEqNOYkOIkSQPW6v7CTaRgEd6b/xdWN8tEkRdX6VBhaGxUImSC2NNHNvlCsO2XT3O66qHE3BALYtqbznbkrZoxKdUPNrEA8uX2FF+GcwASOV4W2/Zzd2ADOpsJvwjgpU9nsHvs9oNA4kQePcIkxZJKnhgVMUZi2ngj4QBxlxjQTrqZj7utp+EZMtpU2mIBgui3BxMoB2dlBAvNh56rpJ4Z1HH0GtDYLbiYA8bQTyTnBBzbtDm6EQI62jVWwy0ZniQ024XCTWQTAF9IEeQss9avaMiq5rO4SYFuB5TCpvhxjLx9ZXSl7jMmZtcNMDxIlB/D3kku8Yj0C3JUvKOepg+XqERmHLpIieH1W8cIw5sb5IkCIhWy/xnYycGS5w3qcmBGmWuWSt1MCCYjdk2PxzsrYaOAU2uKnWr2jOGx94d1+WhF5/4/FNU2HV3RYEA2ggnwORWgn9oeKuX7O0+mU3YNc39mYzzHD0QcRs2qADuENPLLxW3vFLeV8s7FTDYCSe8ALabrvIlGw2FDN4yd4e6W2PUnK3CUTeS3lOi91DE4UuJJLr8QXc84+5VfEbIMjcFoHvWIOsjgtYlKVueEtY1TZz8g2Y8Pv+qE/Z9U/k+C3w0xMGOPNRlWM6w2bPqj8vqERuBqRG7N9SPqtdKUNYp2XU/SB1H1SW15pJo5+ntk1gWtDGNIPvWaBNgIPvWzIRMHUfVENe14aci5wgm03E3geSoYLAsrNEDvgNs1wAIkhxdvkGYiN2ea6PDYP2LCA249067sS7eiZO9oOK8s/x6UGYBw59UUYJ3LzRdpYgU2BzXFxJHdDZJ4z+myA/Hnf3GDetM3aByJIjLqpOPC/xe/OT2mNnmQSYgg2N5GWY4qXsHSJ3Te8gzpxMTbNWWAkXseEzHkn3F0nCT053nyvsJtBojutHCw9OCICpClyPko7nn1W/Dn5MnIP2YUKbgXbsgRck2A4X1OdhlCsHD0771WmOrvXu+Klsi5QCefqlCNXbh91oZiW75I3ob3QODSYJPOyaqKYE+03oz3Q0x09pZTvxXpQXFMCoP2jQn/U6OsesEhKpjKQMGowH/cPqtbGcohCQQ6mJpj3qjBH7xPkFOlWYcqjDP7m/VNhlP42ThQOJYDBc1vi4D4lWKdJrhIqUoyk1WwPVO0OtCIUUKvtChTMOrUyf2ne/9QUE7YpaOefBjh/7QnaL1q4nKov2wwAHdqZcBl0KhT29ScNRyIv04p2h1rQSIQqeOZugkPv+0W/8kMbYoAkPc9pBiNwOJtM2dzTvDpVhIOVSvt6gB3DVeSY/0wB5lyhT23TiXNeCTEDcJ6963VO8OlXvvNWMJs2rV/06b3f7WkjwnLVC2L2qw1Nxc5pfIAAMCOJ3hkdFZxn9oBJ3GUWBuoLi6J4net5LF+T6anx/aVbYVdgl1GoBn7pt4iLKi5p8PFUa/aMiN9gBDh3W1XBpbE5CT6hJnaOlIlmc9wPJ8LlshWfJ9l+P6XRWcO7J3TcjQmwHXNNvKlX23vQ5tOmxpsCXPLjEk92yg7ahJhoaOZn5LX5IzeFaEwlCpHarAD3HucJu0EgnxMWRsPjmvaDDmzo4QQtTlKzeNg3s+fxSRGxGaS14TKF2b7NBtPfe0GWgta4XY6+8J1vF10IwTZFhrkTy5K7TxTZ3ZG9EwDNspRnGdSvnTlXu6xQOEYPyjzKZ4pAd5g8x9FZqYfgR1JHyPNYeIJc8NaAZMOBMRGoBEuF+ATtf7Wuu+oVbEUfaBoe9o3SdDeY963kq2NpMe0gVTBztkOjlqUNmkXNNuXECNZOo8eSpVXA7plzA4kAbx7xEyAM5EGQuvHL/AFzss/jFfs5oNnuE5EAgjxlHrYUxDXhoI1gnz3QtL2QafdfpdwtcSDJ0KKKY0hdJx4/bFvKfxz52U+I9tYjMWNyZ0ymUsP2b7pl7XGbHgJ17tznrqt92zW06ryySHwb300jSS5TFMJOMsOVy+GIzs0Q6z4bwaLkznLpHoi4Ds88F5dWzY5o7ozMETa8xC2IbkHAmJIFy0EwN7gTw8OKkB8lbwljM5WVytTs9UdAdViOAtwBz/myej2UgmakgiLtk9CbroalIEg6/8fHW/kiBk6rPCT0vK1ztLsi0TvVS7hYCPK5Rj2asAKrmx+m0+OcrdI5IOKrlu7kAXAE/T7st3jJ5SbfEYX+Dma1HkzqAinsrRi5J++GS3bm1p165KhV2qwNLgS4CJI7o3jkLi4jglkSbWd/hChoX/wDb+EYdmKWZLz4uK2mtM+SqbPrFzTJDt1xAdPvRrHFXJp5zdUGdlKOcP/7O+SIzs7RH5T5n6rW3E27dXIztZ39yUgcj/wBnfVO/ZNE2NMHhP9VeLEi1OsTaot2LQn/Tb5DP6p/7ro602eQV91GwNsyIg8JtohhqTKXYrt2bR/Qz/qEQYKmBZrR0CKKSbcVxNRGGaNB5JbjeXkpEBIngriG9k3kmbSb9hSbZMZTAjTHBN7IJADmnhXA3sBw+CSdJMg6INHJBfWcCf8uRoQR6g5fwpmr+4eYTUq4cYa5riLwCCRzgL5j6CFPEukzTcOYLSD6g+isA+Kga0GN5vmJRNxyqEXSzcIBacwQCOeYVKvsem73R7MzJLAAXDgdI6I1bGNb7z2j46aRzHmhf3tS1qsHX+E8m4qjs1T3XCXneMy50xYiwgDI6ytSjRDWNae9ugCSBeFkYvtVRpuDe84mMhAvGp8dOCAe3mF3oit4w0jOOKuWpsbowrAZ3eGp4zYDnw4KeHw1IhxDA2ARBDhveE2Kx6PbTCkP3d95axzhI3Q7dBdAdxgTksQ/2mgnuUIsM3b3jIhWTklsdBh9kUqdYuDIB7xNrkkmH6luUDkOc2MO2lRD3e0gFxc7fAIEwIAIsPquWZ2xa55Lu7JvfKLQGxEfyq+K23SeSTSxFQT3XFzaIi4kAnvTzFlr9r7P1dVRoUKkFtRjt253XDlnBkCybEUNypTBENeHBxza0gAtIccjNrzn4Lh621KQcQMNaJJfWBMc9wAeq18P/AGhtaGtfulrWwILiRa0OOZVmz0my+3WnYzY948rfc+ar1tgh27Lgd1wcJbqJ581yjv7SHExTYwk5SHTrmZurVDtriAf8ynTI1AkG+XH7Ku8vtP1bzdjvEl1UOk8DYZAANGghUsPsEGWimW03FsggtysQ25dMDOAsev25riSGUDmYO8Sb5DvILO1WMc4Ocyk1o/LBFj1J0Gmin7NS8fry7HGYYkAMYGhrSAJz4aX0VDZexHNY5paWkExdvekzOfOOixcT2rqhhncBMRAuBebHMkx4Qs7F9pcTuEteYMSQ0Q0c4GvBanLlrPLL5rtMbseQ4Mc5zd2zgWgg30nQCcxOWazMPimnca6WueCQDYkDMxJgRxPmuJq7erut7Z5t+q3LLgiYDb9ZjwXVJbq54DtCbSOOgWt5S6znHMd6cK7goNpu4LjW9r8QBJxLfAAeXuSFDHdr6j3MFOpUluZBkuJAkwAIvvWAy4p35J1jsa28xndbcbx4tiAIDIu4iYNosjnDGGkgw6YteBy0/griW9oMZE+0rDxb9QpntriCIc9w0u0ePjGqnHlnprl59uxcwi8HyJ9AoV6Di2YM2IFx+ZokjhBNtVy2z+1NVz+8DugEknuzlAHP5Smx+16r6jhRLizSBl/yHzV/Jb4Z6x1e7y9U24M7D/kPquJ9vWMboIcMiSf/ALWSoVq8uLy5p0iD5R4+it+Sp0jsnVGcfK/wlR9q3WR4g/MLk8RjKrrkOPQgD1SZtJrIIpnK5IL48yp+XkdI6v8AHU4kOynR2mYyz5JjiW/uP/F3zC5Zu0nl2+0C5u004J0kWsease3quMBrs/0/xCfl5HTi3fxY4P8A+jvkElkNoYiLfED0Tp+TkdeLq/8AB9PV7ejf5RKPZOmw7wqPBv7sDNpbpmIOXIKrVxrpzTNxbuPqR8CvNr0YrO7HUd7vV6sDIAR8QZV7FMBbBxVaAIsGi3MgAlBfXJyJ6mVn4/DvcMzPjI8iCrpgH4Ogx282u8uG8O82ZJ/VBk8eixdoYmrvGKrIBgZt0/Tu2Vh+Gc0kvaY43j0VnDYGi+IAJjiLRylduPHf65crjHw9bdk1Q2qTaN5wAGskRPhyR6W0GuduinQps4+z3z5E36lbFTY1M50/QFQdgBOrf+MesLd+JnuoY2tQ3ABVe2NBSG6TkYbNhpCr061MMAg+0cYMNgAHKGi5581r18C2LuaBkN4WnyRH4DuBrL8SLeJn6KT46t5OeOEh28WQQZ7xnK8EA+ilhcOS5znuAOYJuTfmF0lLDObaPnPXVSfhibkDy+q6fiY7uXr7LY+7nE5ajysqVTZgNm5i1hbxJJXaNwZ/b0b9UhhrZOPQJPi/6d3HYfYsg729NoIIAHSL+atf3K3fDnlzuMuF+UgZLp/wsXLT4IbjBADQZ/dwV/FE71gN2KCTuMaJtm7LXJXa3ZVrWNe/dG9cbpMxzvYLS6EdPsKYZqSbch8IT8UO9YNXYdN9u83rI85KOdghzd3fO6Mm3geElaoqgnI+Q+kp3YcETJ8z8FfxxO1ZlHY7W2DneEx8FI7Lputl5X6rQpNY629l+0n4ojWDK3QZJ04m1jHs/RGbesqVLZFBuQjnN+hWo7ZYJneJ8fqDkjUdmxec+BTrxNrKZsSjnul3+5xKs0NnU25U2tzyE555rT/DQLR1/hRNA6wrnFNqm6mwRLG+BATvecgOgt8FaGE5esJfhTER6p+p5VaYMXA6CVIRpnrkj/hOQ+KLRwhdaJPAKfqeVT2xAyAPinNaBJF+H3mi/hGtOgPA2upfhREkDong8qjMWZgg+RhTDp19FYbQEZH0+af2Ai6vhPILMv8A8pI3suEeiSvhGpVwgIkKjUw0LYpN0mPVRfg3cj1Xzse9jEILp0WxWwg1hUjSagysSxzhG9HSx8lSw+BDSTUDnN/YYI8wuhdgwRKA7B8FucsYvHVfCPpk9w1Bu2h7xB6FXWCRBdA5ZePNVRhN0yLHiLFHdWdnAJ6fS66z5GOgeI2UXQd8xyEK7U2OwsBa6oXcJiTqs84zmR4iPgrVDaJBkETyP8rf5NZ6M6pslwPfLut/WVOjs2MnO9fmVfxeM3zLvXNQo8iekrc5M2KeJwbgWmRuzBk982MbrRmLXRRhQAMxMZ2F8vso+Lc4+ygNIDnFzi7vXaBAEXynO1+KsYTE4dravt4Lm7ppguiXTkBMOIzvwCXlTIy/wALi0vdNiQRLYOWY5Ky3ZgAt6QEQbcOIqVKpdYugNj3WgCADNxBUjWlJy8JYA3ZjDm1L8C0e62Op+SsNrcbqTXDn6q6mK4oDWfMx6lTNBgED1GSsMY05hEgckFQURH0Qt8cPquiwuKotZBZvHiXRflGQTN2RRqt3g9tM8Achz3sysWtSMJrjxHlHzU3SRqOgWtitiGmJDg7z+Uys6oSDcfEfEK7Eyg5fmnkn3wP6x8U+9dMHcTKumGDuceSj+H5kovtB9gpyeNun8J4QA0wNPVGw+MNM7zSRpzI8dE8jimDGngUA8TXfWORPgCT5m6VXCPp2c08fvguj2DtCnSBDm56jM8im2xtOm9pDWX0LjkeQCz69Nf65g4kDR3kndXOYB++iYU3auHkjb8Z3W4xYAMQ7h9+SSMMQNQEkGgxw3rGyvBxyChSw0aXRxovDHsVqmHKrUaO8YjLXgtJ1GRcoYpkWER96IBOw8ZZKtVw5Wl7IzJM9FMsUwYTqPFCdTC3n4ZvGFSrYXhBUVmHDg6AoL8INLLQdgn6NPkm/DPP5XHoVRlO3m5O8/qpU8XJhwE+AnzC03bNdBJYY8PkoHYToLxLN3xBJ5NzK3KzYz3tys4CePwhCxjSyn7VtJz9xwiRvAO0EjJFxVdzYDgDGuRPiNVv7F2w9lEU47hl8ZbxJ1490NPgea6eL6Y8z2zaFUtkGWm0gt1AAuDl/CtMq0z77Gu/cBDvQwmxtepWqucbmBfg0CLxlkR0SOEqs99hbNxvBwkcl0l/4zZ/Vh/Z4ObvUn72drHpa6ysTg6lP32lvirpY2BNjxBIVivjt4BoiObs+EzISow2VTlY8kDab6rQ0sgHeAIImx1PAeWaPtLfpt3huQT3ywd5reVoAnOLqnX2h7NrmuBd7RjpnMvJsZ8JsuHP5LLkd/j+OWbWizExwRmYk8lXbSETITBoGoXp8vM0WY1/Ex4n6qzh9tFtnNa/xz81zdbaJpvMj/LLSA8X78Wa5vA3g8YRaOKLgJzgTFwDFxKmrjoqu06bv/iLP3A36Dgn/ALkc4bzXgg3EwD9VgB8cVZwe1n0jLMzoYiOqA9bBVAcyecqpUcdS/wCXqtD/ABO5x/zWMd6fBRqbSovBmnHNrr/RNGZN7DzU2OPAIT6veho8L/E2CKaTgJLTfIz8wmph2vPH78lNrjx9f4Qd6M/ipe3HBb1nEg4/ZTmoeCi+uNIP34qAqn7/AKppiX/H0SS9tz+/NJXUx0QqjiE4qTcER5oYE5pMw/j5r5z2pHERqOika3M+qY4bx9EvYDn5/wAIIfiB9ypOqxm0+X1VjCUWtM66SsZ3aIgkGLSLjXwQaAxI4fBVvx7hSc4FzSJjev8AmiYPJB/xIJvux4yeiKNt03zMER3ZAzVRzX984mrdteGgusO6TDjnbLKAs07UxjgWms9gEyS4gtGelxmuv9rhWmBSbJk2aBJzJsZVPFYTB7p/yz3z3g17hzJJJ5ZclfCY59+2MSSz/MfEA2fmZOfOwWps3tFXDXio4gN1ycXZgDdERFyrGGw2B3SWveyJm8kXm0i/RSwO1cPh6YLSSHuke1YN8uc4N0vAteMuKaYBs7tUTVG+C6nlJYajh7pBtJiSfABbG0Pwz3A1C7eImGioLEZwwcALcslUr9rqjbMaz1F1Tw/arFvJ9wWEAiAPHValz0mNajQo7pbSNdom+62qCZvEublMnqVuMxjw0WqHdG6P1RexJIMXPmuQPabEki4iLkAQSDEAG+nNVnbRrVGz7RwmATkc4OWWSdr9jqsZtllNlRzmPikWhwDQSJAIMTlBF1kjt/h7EU6hmQO43TxK5xm1PZucXVagZMBzbgw4gTOditHY/bUSWvqb4vBdY2Bi0a2gTmia0MV2kw+IY5oY7vAgkAWBtLgNBc9FjY/alBtKnRw7DU726alTvOcTnGgEHSwnqtbF9vmts2lvA296J6AG31WRiGS0YoU2NaXMIpjISP1QC0ktBMcV04c+PH/0zy4cuXqtupsuqf8A4iALfZzKC7D7ph1jwIKq1P7QqoBPs6Ygxm7gDl1Vcdtq1SZps3Qf0F0+ElJzv0XjF40pMwFMOaOCq7HxvtpLmNBB90WBHhPzWpXqURJf/ljKQ+QD4GT0C6TlGcqqXt4jp/KnDdR99FnYjbNFphu8/nuR5ElFwe0BUJDAbCbiOVr/AHKs5RnKslzeBCXd+ymgzdSD+foqE2g3T4IzHkCA8gcAYQw8ynNS2ivhAK7L3PmSo+wIvorAvnKcujgpkXVZjuPwRPa6fUKdylf7hVAPZn9X/kfqkix4p0wbQfxz4oraxCYBN7McF857BBilNuIQGtSLeOfJNFgVwh1WMd7wB6D5oYf/ACP6pCo0cLq6hHBUzo0dB5JN2c3KxGg3R8kiQZju84soho0J5poY7Dpn8reVrjj1Q/8ADrOQPIkH0Rt08T8jP0+afcP6vUq6KbezFMXgTxDiD5gKviexdNwPecSdN5uehDnMstXv6O8NZKTTUm56jj8gmpijh+y41IB0IMieYI+BR6PZZjfzF0kTPDgIHBWTWqDUZ+iL+KcihN7NUhOeZOZ1POUFnZVoEB1pJuJuTP3ZXxiidFNlZ2oVHKbT/s5ZVqlxfV3T3plsAn3huxOQHqszG7DpUqZo08M2o2oWxVc1xqsjMi3DQcLhehCoomsfv+qvasWOJ2b/AGYUHAOc7ENByaSxh/8AEE/Naruy9JjmUe+aQaXAEkkuH7tfenoug/EobsVln5pbrU8MGt2dwVxuvkEHusc4A9GkHwKeps2hJJdXAP7HBvgO4tari/8AcqtXEnifP6KbDGd/d1JwhjnxzDvg6Fk4rs668AOnmW+uh5rfqVpzJKF7YDingxxlXsa851HCSbRMXymb+KubF7NmjVDvbOHQQbixHCy6U1RzIQnlp4hbnNnquy4/ma7oq9Si3X5fRAazgSPRTGIcNZXSc4zeNMcKNCEw2c4/mHnCn+KGrQhisDkSOn8LXeJ1Cfg3A3cfP+Et0i1/REp5e+T1R/amNEnOJ0qpvxq5OMT4oj6UmQAD4yPIqHsz+kdFqcol4mFc8Pgkng8CktazjoJTwkkvnPWQCSdJFD3J1KTaUWFkkkEfZ3IMcUn25BJJVCLevVTa9oFhl0SSQI1QVE1I0SSQWBvDKwTOqGRMeMapJKodzhBJn0sk2u0DXr/CSSaqbMS3Sb/eqT2NIuD5p0lUANFvXxKi+ha3wTpIBGle59EMt0HwHkkkoB1BynyQHFuoSSSKCWD7HBD9nz4pJKiLqXNMaKSSCJpqJoJJIYg7DHQx1Ki2m8az4n+EkldTE21XD8s9fqj06pIvZJJbZLfHNJJJVNf/2Q=="/>
          <p:cNvSpPr>
            <a:spLocks noChangeAspect="1" noChangeArrowheads="1"/>
          </p:cNvSpPr>
          <p:nvPr/>
        </p:nvSpPr>
        <p:spPr bwMode="auto">
          <a:xfrm>
            <a:off x="0" y="-847725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AutoShape 9" descr="data:image/jpeg;base64,/9j/4AAQSkZJRgABAQAAAQABAAD/2wCEAAkGBhQSERUUExQWFRUWGBcYGBgYGR4ZGBcXHBcXFxgYFxgXHyYeGBokGhcXHy8gIycpLCwsFR4xNTAqNSYrLCkBCQoKDgwOGg8PGiwkHCQpLCwsKSwsLCwsLCwsKSwsKSwsLCwsLCwsLCksLCwsLCwsLCwsLCksLCwsLCwsLCwsLP/AABEIALcBEwMBIgACEQEDEQH/xAAbAAABBQEBAAAAAAAAAAAAAAADAAECBAUGB//EAD8QAAEDAgMFBQYFAQgCAwAAAAEAAhEDIQQxQQUSUWGBBiJxkaETMrHB0fAUQlJi4fEHFRYjM3KCkqKyQ8Li/8QAGQEBAQEBAQEAAAAAAAAAAAAAAAECAwQF/8QAIhEBAQEAAgICAwEBAQAAAAAAAAERAhIhMQNREyJBcWEy/9oADAMBAAIRAxEAPwDzunTL2tkCZG6RnIMXOth6rRr4hvANIAHjEDpYBU3V4IIEE5wIBtnyMZpw4F3Ex09FzkS0QYkuEX+ShXqiIz+vJCqVTkM+Ay6Ib3OByIta3zXSRnW1sLbQw9QOIlpEOAzgx8M13Nbb9FonfnkM/VeVbhs6DHHRaYrjQ8J8PvRa3PSPQsFt2lVMNdBzvaQMyr7XSJFxyXmJnhE5HkrdLFuY0API8D/KvYd3ido06dnuANzGvksvH9rGMgM75MHgByOsrkq+NvM8pVUOm9+Nkl0dpsbtMatQseAJ92PgfqugleUtdDgLt5zFl3VHtAwUmQHOMRE8LST95q7iNxJZOF7R0nndJ3D+6w6FKp2kpDIl3gPW6aNZJYW1e0YZAZBJAM6CcvErMo9q6jXDfhzdREE24jnCaOwlJcq/tiQ4SwBuomXdFcZ2vpWkOEnPMDgVTW8lKpHatKCd9pjgZ8LaoNPtBRInfjkRfyTRpylKxXdqKQdHe8YspVe0tINBkmdALjxlBrylK5vA9o31KzWgN3HHqBe88VtUMex5hrgTw16BBalKVXrYxjCA5wBPFTbWBEhwI5EICSlKiCmc8DMwgnKaUP27ZjeE+ISq12tu5wHiYRBJSlAoYtjxLXAgIgqDiPNBKUkHEYtjBLnAD70Sw+La8S1wI+9EBklE1BxHmmRXj7q28OWfC6nSq92OshZrHmYbr6rQwRaTrMXGniRwXDcdMW8O+GTafgosxh8DClTwBAJsActfmhNwZm0H74aJvFFyriDDTmI+5QRSJhwb9DfO6NQc+JLY5z8ioV8acidRcfeSzx2XILbpEBxzzH9FWxJvYyB99E1PaN5UqdEPBJkXsBEX1W549iDqB3Jm/BQw2JyaclZxFC26M+SDh8EQ4TnaB9fBalmM4WKrB3C1ufVKjjzPeNtYzVw4NjhdxPCIGmXNJlNsWaISWYuUOji5eJuCBmLhWKjxe0fNDLD+QADyQS90nrPJPaI/iFFzp+8gneG7sRJ4oNOxB55dV0jK6GGQHZRpmnIaLfZ4JezJO9px5cuKA2J7xtP9FmLVh9QZDOEL2sHvIddkmwMRlmfRKePTj14LUSje35Z8lD2ugUhRhwDrAweiLXoN07pTYYnhzF/XWfkpnEwQ7LgR8VUNTKD1jkosuZN4P8pn9NaVau5x3nGctb8PJQbUIt1VfEV7n0TfirZ/RZkq2r1HEPzbvcBE/JQfiSSZJtxz6ra2N2mDKbmOptf3QAcvzOIJjJw3tP031WHjcK5xL25EmfvrF1Yf4G6vrKK7FF4Bc4uiwWdUY5p3XZj70T03xMnnbVb6s6vCvAQ/bGc4lUy8Rb1+idpGZm/BOqaLVqFRp4ot91xQnXylQ3VuRFt20CczKdCZTED6plnOP0vlhCiHAWLd0cM7zM9fgrVChuuBaTveViOK0Ni4d+41o3gDJyloBzngDzW2ez7ifeaYiTlAjlZeHa9DBxDyADm7I3kZkyiOpSJm5ix9VqY/s1IG7UYHZAb35pyNlXpbIJH+ZIvczY9Y6LWbEU21JndEDjoqdOnL7rdqYKiwQHk62kjO9w26o4ysw/6Yc3iTBmLAWAi+isliKr8ASZaBHp6otSlGTgI4BNUryzcAvNpzHvEwdEqNOYkOIkSQPW6v7CTaRgEd6b/xdWN8tEkRdX6VBhaGxUImSC2NNHNvlCsO2XT3O66qHE3BALYtqbznbkrZoxKdUPNrEA8uX2FF+GcwASOV4W2/Zzd2ADOpsJvwjgpU9nsHvs9oNA4kQePcIkxZJKnhgVMUZi2ngj4QBxlxjQTrqZj7utp+EZMtpU2mIBgui3BxMoB2dlBAvNh56rpJ4Z1HH0GtDYLbiYA8bQTyTnBBzbtDm6EQI62jVWwy0ZniQ024XCTWQTAF9IEeQss9avaMiq5rO4SYFuB5TCpvhxjLx9ZXSl7jMmZtcNMDxIlB/D3kku8Yj0C3JUvKOepg+XqERmHLpIieH1W8cIw5sb5IkCIhWy/xnYycGS5w3qcmBGmWuWSt1MCCYjdk2PxzsrYaOAU2uKnWr2jOGx94d1+WhF5/4/FNU2HV3RYEA2ggnwORWgn9oeKuX7O0+mU3YNc39mYzzHD0QcRs2qADuENPLLxW3vFLeV8s7FTDYCSe8ALabrvIlGw2FDN4yd4e6W2PUnK3CUTeS3lOi91DE4UuJJLr8QXc84+5VfEbIMjcFoHvWIOsjgtYlKVueEtY1TZz8g2Y8Pv+qE/Z9U/k+C3w0xMGOPNRlWM6w2bPqj8vqERuBqRG7N9SPqtdKUNYp2XU/SB1H1SW15pJo5+ntk1gWtDGNIPvWaBNgIPvWzIRMHUfVENe14aci5wgm03E3geSoYLAsrNEDvgNs1wAIkhxdvkGYiN2ea6PDYP2LCA249067sS7eiZO9oOK8s/x6UGYBw59UUYJ3LzRdpYgU2BzXFxJHdDZJ4z+myA/Hnf3GDetM3aByJIjLqpOPC/xe/OT2mNnmQSYgg2N5GWY4qXsHSJ3Te8gzpxMTbNWWAkXseEzHkn3F0nCT053nyvsJtBojutHCw9OCICpClyPko7nn1W/Dn5MnIP2YUKbgXbsgRck2A4X1OdhlCsHD0771WmOrvXu+Klsi5QCefqlCNXbh91oZiW75I3ob3QODSYJPOyaqKYE+03oz3Q0x09pZTvxXpQXFMCoP2jQn/U6OsesEhKpjKQMGowH/cPqtbGcohCQQ6mJpj3qjBH7xPkFOlWYcqjDP7m/VNhlP42ThQOJYDBc1vi4D4lWKdJrhIqUoyk1WwPVO0OtCIUUKvtChTMOrUyf2ne/9QUE7YpaOefBjh/7QnaL1q4nKov2wwAHdqZcBl0KhT29ScNRyIv04p2h1rQSIQqeOZugkPv+0W/8kMbYoAkPc9pBiNwOJtM2dzTvDpVhIOVSvt6gB3DVeSY/0wB5lyhT23TiXNeCTEDcJ6963VO8OlXvvNWMJs2rV/06b3f7WkjwnLVC2L2qw1Nxc5pfIAAMCOJ3hkdFZxn9oBJ3GUWBuoLi6J4net5LF+T6anx/aVbYVdgl1GoBn7pt4iLKi5p8PFUa/aMiN9gBDh3W1XBpbE5CT6hJnaOlIlmc9wPJ8LlshWfJ9l+P6XRWcO7J3TcjQmwHXNNvKlX23vQ5tOmxpsCXPLjEk92yg7ahJhoaOZn5LX5IzeFaEwlCpHarAD3HucJu0EgnxMWRsPjmvaDDmzo4QQtTlKzeNg3s+fxSRGxGaS14TKF2b7NBtPfe0GWgta4XY6+8J1vF10IwTZFhrkTy5K7TxTZ3ZG9EwDNspRnGdSvnTlXu6xQOEYPyjzKZ4pAd5g8x9FZqYfgR1JHyPNYeIJc8NaAZMOBMRGoBEuF+ATtf7Wuu+oVbEUfaBoe9o3SdDeY963kq2NpMe0gVTBztkOjlqUNmkXNNuXECNZOo8eSpVXA7plzA4kAbx7xEyAM5EGQuvHL/AFzss/jFfs5oNnuE5EAgjxlHrYUxDXhoI1gnz3QtL2QafdfpdwtcSDJ0KKKY0hdJx4/bFvKfxz52U+I9tYjMWNyZ0ymUsP2b7pl7XGbHgJ17tznrqt92zW06ryySHwb300jSS5TFMJOMsOVy+GIzs0Q6z4bwaLkznLpHoi4Ds88F5dWzY5o7ozMETa8xC2IbkHAmJIFy0EwN7gTw8OKkB8lbwljM5WVytTs9UdAdViOAtwBz/myej2UgmakgiLtk9CbroalIEg6/8fHW/kiBk6rPCT0vK1ztLsi0TvVS7hYCPK5Rj2asAKrmx+m0+OcrdI5IOKrlu7kAXAE/T7st3jJ5SbfEYX+Dma1HkzqAinsrRi5J++GS3bm1p165KhV2qwNLgS4CJI7o3jkLi4jglkSbWd/hChoX/wDb+EYdmKWZLz4uK2mtM+SqbPrFzTJDt1xAdPvRrHFXJp5zdUGdlKOcP/7O+SIzs7RH5T5n6rW3E27dXIztZ39yUgcj/wBnfVO/ZNE2NMHhP9VeLEi1OsTaot2LQn/Tb5DP6p/7ro602eQV91GwNsyIg8JtohhqTKXYrt2bR/Qz/qEQYKmBZrR0CKKSbcVxNRGGaNB5JbjeXkpEBIngriG9k3kmbSb9hSbZMZTAjTHBN7IJADmnhXA3sBw+CSdJMg6INHJBfWcCf8uRoQR6g5fwpmr+4eYTUq4cYa5riLwCCRzgL5j6CFPEukzTcOYLSD6g+isA+Kga0GN5vmJRNxyqEXSzcIBacwQCOeYVKvsem73R7MzJLAAXDgdI6I1bGNb7z2j46aRzHmhf3tS1qsHX+E8m4qjs1T3XCXneMy50xYiwgDI6ytSjRDWNae9ugCSBeFkYvtVRpuDe84mMhAvGp8dOCAe3mF3oit4w0jOOKuWpsbowrAZ3eGp4zYDnw4KeHw1IhxDA2ARBDhveE2Kx6PbTCkP3d95axzhI3Q7dBdAdxgTksQ/2mgnuUIsM3b3jIhWTklsdBh9kUqdYuDIB7xNrkkmH6luUDkOc2MO2lRD3e0gFxc7fAIEwIAIsPquWZ2xa55Lu7JvfKLQGxEfyq+K23SeSTSxFQT3XFzaIi4kAnvTzFlr9r7P1dVRoUKkFtRjt253XDlnBkCybEUNypTBENeHBxza0gAtIccjNrzn4Lh621KQcQMNaJJfWBMc9wAeq18P/AGhtaGtfulrWwILiRa0OOZVmz0my+3WnYzY948rfc+ar1tgh27Lgd1wcJbqJ581yjv7SHExTYwk5SHTrmZurVDtriAf8ynTI1AkG+XH7Ku8vtP1bzdjvEl1UOk8DYZAANGghUsPsEGWimW03FsggtysQ25dMDOAsev25riSGUDmYO8Sb5DvILO1WMc4Ocyk1o/LBFj1J0Gmin7NS8fry7HGYYkAMYGhrSAJz4aX0VDZexHNY5paWkExdvekzOfOOixcT2rqhhncBMRAuBebHMkx4Qs7F9pcTuEteYMSQ0Q0c4GvBanLlrPLL5rtMbseQ4Mc5zd2zgWgg30nQCcxOWazMPimnca6WueCQDYkDMxJgRxPmuJq7erut7Z5t+q3LLgiYDb9ZjwXVJbq54DtCbSOOgWt5S6znHMd6cK7goNpu4LjW9r8QBJxLfAAeXuSFDHdr6j3MFOpUluZBkuJAkwAIvvWAy4p35J1jsa28xndbcbx4tiAIDIu4iYNosjnDGGkgw6YteBy0/griW9oMZE+0rDxb9QpntriCIc9w0u0ePjGqnHlnprl59uxcwi8HyJ9AoV6Di2YM2IFx+ZokjhBNtVy2z+1NVz+8DugEknuzlAHP5Smx+16r6jhRLizSBl/yHzV/Jb4Z6x1e7y9U24M7D/kPquJ9vWMboIcMiSf/ALWSoVq8uLy5p0iD5R4+it+Sp0jsnVGcfK/wlR9q3WR4g/MLk8RjKrrkOPQgD1SZtJrIIpnK5IL48yp+XkdI6v8AHU4kOynR2mYyz5JjiW/uP/F3zC5Zu0nl2+0C5u004J0kWsease3quMBrs/0/xCfl5HTi3fxY4P8A+jvkElkNoYiLfED0Tp+TkdeLq/8AB9PV7ejf5RKPZOmw7wqPBv7sDNpbpmIOXIKrVxrpzTNxbuPqR8CvNr0YrO7HUd7vV6sDIAR8QZV7FMBbBxVaAIsGi3MgAlBfXJyJ6mVn4/DvcMzPjI8iCrpgH4Ogx282u8uG8O82ZJ/VBk8eixdoYmrvGKrIBgZt0/Tu2Vh+Gc0kvaY43j0VnDYGi+IAJjiLRylduPHf65crjHw9bdk1Q2qTaN5wAGskRPhyR6W0GuduinQps4+z3z5E36lbFTY1M50/QFQdgBOrf+MesLd+JnuoY2tQ3ABVe2NBSG6TkYbNhpCr061MMAg+0cYMNgAHKGi5581r18C2LuaBkN4WnyRH4DuBrL8SLeJn6KT46t5OeOEh28WQQZ7xnK8EA+ilhcOS5znuAOYJuTfmF0lLDObaPnPXVSfhibkDy+q6fiY7uXr7LY+7nE5ajysqVTZgNm5i1hbxJJXaNwZ/b0b9UhhrZOPQJPi/6d3HYfYsg729NoIIAHSL+atf3K3fDnlzuMuF+UgZLp/wsXLT4IbjBADQZ/dwV/FE71gN2KCTuMaJtm7LXJXa3ZVrWNe/dG9cbpMxzvYLS6EdPsKYZqSbch8IT8UO9YNXYdN9u83rI85KOdghzd3fO6Mm3geElaoqgnI+Q+kp3YcETJ8z8FfxxO1ZlHY7W2DneEx8FI7Lputl5X6rQpNY629l+0n4ojWDK3QZJ04m1jHs/RGbesqVLZFBuQjnN+hWo7ZYJneJ8fqDkjUdmxec+BTrxNrKZsSjnul3+5xKs0NnU25U2tzyE555rT/DQLR1/hRNA6wrnFNqm6mwRLG+BATvecgOgt8FaGE5esJfhTER6p+p5VaYMXA6CVIRpnrkj/hOQ+KLRwhdaJPAKfqeVT2xAyAPinNaBJF+H3mi/hGtOgPA2upfhREkDong8qjMWZgg+RhTDp19FYbQEZH0+af2Ai6vhPILMv8A8pI3suEeiSvhGpVwgIkKjUw0LYpN0mPVRfg3cj1Xzse9jEILp0WxWwg1hUjSagysSxzhG9HSx8lSw+BDSTUDnN/YYI8wuhdgwRKA7B8FucsYvHVfCPpk9w1Bu2h7xB6FXWCRBdA5ZePNVRhN0yLHiLFHdWdnAJ6fS66z5GOgeI2UXQd8xyEK7U2OwsBa6oXcJiTqs84zmR4iPgrVDaJBkETyP8rf5NZ6M6pslwPfLut/WVOjs2MnO9fmVfxeM3zLvXNQo8iekrc5M2KeJwbgWmRuzBk982MbrRmLXRRhQAMxMZ2F8vso+Lc4+ygNIDnFzi7vXaBAEXynO1+KsYTE4dravt4Lm7ppguiXTkBMOIzvwCXlTIy/wALi0vdNiQRLYOWY5Ky3ZgAt6QEQbcOIqVKpdYugNj3WgCADNxBUjWlJy8JYA3ZjDm1L8C0e62Op+SsNrcbqTXDn6q6mK4oDWfMx6lTNBgED1GSsMY05hEgckFQURH0Qt8cPquiwuKotZBZvHiXRflGQTN2RRqt3g9tM8Achz3sysWtSMJrjxHlHzU3SRqOgWtitiGmJDg7z+Uys6oSDcfEfEK7Eyg5fmnkn3wP6x8U+9dMHcTKumGDuceSj+H5kovtB9gpyeNun8J4QA0wNPVGw+MNM7zSRpzI8dE8jimDGngUA8TXfWORPgCT5m6VXCPp2c08fvguj2DtCnSBDm56jM8im2xtOm9pDWX0LjkeQCz69Nf65g4kDR3kndXOYB++iYU3auHkjb8Z3W4xYAMQ7h9+SSMMQNQEkGgxw3rGyvBxyChSw0aXRxovDHsVqmHKrUaO8YjLXgtJ1GRcoYpkWER96IBOw8ZZKtVw5Wl7IzJM9FMsUwYTqPFCdTC3n4ZvGFSrYXhBUVmHDg6AoL8INLLQdgn6NPkm/DPP5XHoVRlO3m5O8/qpU8XJhwE+AnzC03bNdBJYY8PkoHYToLxLN3xBJ5NzK3KzYz3tys4CePwhCxjSyn7VtJz9xwiRvAO0EjJFxVdzYDgDGuRPiNVv7F2w9lEU47hl8ZbxJ1490NPgea6eL6Y8z2zaFUtkGWm0gt1AAuDl/CtMq0z77Gu/cBDvQwmxtepWqucbmBfg0CLxlkR0SOEqs99hbNxvBwkcl0l/4zZ/Vh/Z4ObvUn72drHpa6ysTg6lP32lvirpY2BNjxBIVivjt4BoiObs+EzISow2VTlY8kDab6rQ0sgHeAIImx1PAeWaPtLfpt3huQT3ywd5reVoAnOLqnX2h7NrmuBd7RjpnMvJsZ8JsuHP5LLkd/j+OWbWizExwRmYk8lXbSETITBoGoXp8vM0WY1/Ex4n6qzh9tFtnNa/xz81zdbaJpvMj/LLSA8X78Wa5vA3g8YRaOKLgJzgTFwDFxKmrjoqu06bv/iLP3A36Dgn/ALkc4bzXgg3EwD9VgB8cVZwe1n0jLMzoYiOqA9bBVAcyecqpUcdS/wCXqtD/ABO5x/zWMd6fBRqbSovBmnHNrr/RNGZN7DzU2OPAIT6veho8L/E2CKaTgJLTfIz8wmph2vPH78lNrjx9f4Qd6M/ipe3HBb1nEg4/ZTmoeCi+uNIP34qAqn7/AKppiX/H0SS9tz+/NJXUx0QqjiE4qTcER5oYE5pMw/j5r5z2pHERqOika3M+qY4bx9EvYDn5/wAIIfiB9ypOqxm0+X1VjCUWtM66SsZ3aIgkGLSLjXwQaAxI4fBVvx7hSc4FzSJjev8AmiYPJB/xIJvux4yeiKNt03zMER3ZAzVRzX984mrdteGgusO6TDjnbLKAs07UxjgWms9gEyS4gtGelxmuv9rhWmBSbJk2aBJzJsZVPFYTB7p/yz3z3g17hzJJJ5ZclfCY59+2MSSz/MfEA2fmZOfOwWps3tFXDXio4gN1ycXZgDdERFyrGGw2B3SWveyJm8kXm0i/RSwO1cPh6YLSSHuke1YN8uc4N0vAteMuKaYBs7tUTVG+C6nlJYajh7pBtJiSfABbG0Pwz3A1C7eImGioLEZwwcALcslUr9rqjbMaz1F1Tw/arFvJ9wWEAiAPHValz0mNajQo7pbSNdom+62qCZvEublMnqVuMxjw0WqHdG6P1RexJIMXPmuQPabEki4iLkAQSDEAG+nNVnbRrVGz7RwmATkc4OWWSdr9jqsZtllNlRzmPikWhwDQSJAIMTlBF1kjt/h7EU6hmQO43TxK5xm1PZucXVagZMBzbgw4gTOditHY/bUSWvqb4vBdY2Bi0a2gTmia0MV2kw+IY5oY7vAgkAWBtLgNBc9FjY/alBtKnRw7DU726alTvOcTnGgEHSwnqtbF9vmts2lvA296J6AG31WRiGS0YoU2NaXMIpjISP1QC0ktBMcV04c+PH/0zy4cuXqtupsuqf8A4iALfZzKC7D7ph1jwIKq1P7QqoBPs6Ygxm7gDl1Vcdtq1SZps3Qf0F0+ElJzv0XjF40pMwFMOaOCq7HxvtpLmNBB90WBHhPzWpXqURJf/ljKQ+QD4GT0C6TlGcqqXt4jp/KnDdR99FnYjbNFphu8/nuR5ElFwe0BUJDAbCbiOVr/AHKs5RnKslzeBCXd+ymgzdSD+foqE2g3T4IzHkCA8gcAYQw8ynNS2ivhAK7L3PmSo+wIvorAvnKcujgpkXVZjuPwRPa6fUKdylf7hVAPZn9X/kfqkix4p0wbQfxz4oraxCYBN7McF857BBilNuIQGtSLeOfJNFgVwh1WMd7wB6D5oYf/ACP6pCo0cLq6hHBUzo0dB5JN2c3KxGg3R8kiQZju84soho0J5poY7Dpn8reVrjj1Q/8ADrOQPIkH0Rt08T8jP0+afcP6vUq6KbezFMXgTxDiD5gKviexdNwPecSdN5uehDnMstXv6O8NZKTTUm56jj8gmpijh+y41IB0IMieYI+BR6PZZjfzF0kTPDgIHBWTWqDUZ+iL+KcihN7NUhOeZOZ1POUFnZVoEB1pJuJuTP3ZXxiidFNlZ2oVHKbT/s5ZVqlxfV3T3plsAn3huxOQHqszG7DpUqZo08M2o2oWxVc1xqsjMi3DQcLhehCoomsfv+qvasWOJ2b/AGYUHAOc7ENByaSxh/8AEE/Naruy9JjmUe+aQaXAEkkuH7tfenoug/EobsVln5pbrU8MGt2dwVxuvkEHusc4A9GkHwKeps2hJJdXAP7HBvgO4tari/8AcqtXEnifP6KbDGd/d1JwhjnxzDvg6Fk4rs668AOnmW+uh5rfqVpzJKF7YDingxxlXsa851HCSbRMXymb+KubF7NmjVDvbOHQQbixHCy6U1RzIQnlp4hbnNnquy4/ma7oq9Si3X5fRAazgSPRTGIcNZXSc4zeNMcKNCEw2c4/mHnCn+KGrQhisDkSOn8LXeJ1Cfg3A3cfP+Et0i1/REp5e+T1R/amNEnOJ0qpvxq5OMT4oj6UmQAD4yPIqHsz+kdFqcol4mFc8Pgkng8CktazjoJTwkkvnPWQCSdJFD3J1KTaUWFkkkEfZ3IMcUn25BJJVCLevVTa9oFhl0SSQI1QVE1I0SSQWBvDKwTOqGRMeMapJKodzhBJn0sk2u0DXr/CSSaqbMS3Sb/eqT2NIuD5p0lUANFvXxKi+ha3wTpIBGle59EMt0HwHkkkoB1BynyQHFuoSSSKCWD7HBD9nz4pJKiLqXNMaKSSCJpqJoJJIYg7DHQx1Ki2m8az4n+EkldTE21XD8s9fqj06pIvZJJbZLfHNJJJVNf/2Q=="/>
          <p:cNvSpPr>
            <a:spLocks noChangeAspect="1" noChangeArrowheads="1"/>
          </p:cNvSpPr>
          <p:nvPr/>
        </p:nvSpPr>
        <p:spPr bwMode="auto">
          <a:xfrm>
            <a:off x="0" y="-847725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AutoShape 11" descr="data:image/jpeg;base64,/9j/4AAQSkZJRgABAQAAAQABAAD/2wCEAAkGBhQSERUUExQWFRUWGBcYGBgYGR4ZGBcXHBcXFxgYFxgXHyYeGBokGhcXHy8gIycpLCwsFR4xNTAqNSYrLCkBCQoKDgwOGg8PGiwkHCQpLCwsKSwsLCwsLCwsKSwsKSwsLCwsLCwsLCksLCwsLCwsLCwsLCksLCwsLCwsLCwsLP/AABEIALcBEwMBIgACEQEDEQH/xAAbAAABBQEBAAAAAAAAAAAAAAADAAECBAUGB//EAD8QAAEDAgMFBQYFAQgCAwAAAAEAAhEDIQQxQQUSUWGBBiJxkaETMrHB0fAUQlJi4fEHFRYjM3KCkqKyQ8Li/8QAGQEBAQEBAQEAAAAAAAAAAAAAAAECAwQF/8QAIhEBAQEAAgICAwEBAQAAAAAAAAERAhIhMQNREyJBcWEy/9oADAMBAAIRAxEAPwDzunTL2tkCZG6RnIMXOth6rRr4hvANIAHjEDpYBU3V4IIEE5wIBtnyMZpw4F3Ex09FzkS0QYkuEX+ShXqiIz+vJCqVTkM+Ay6Ib3OByIta3zXSRnW1sLbQw9QOIlpEOAzgx8M13Nbb9FonfnkM/VeVbhs6DHHRaYrjQ8J8PvRa3PSPQsFt2lVMNdBzvaQMyr7XSJFxyXmJnhE5HkrdLFuY0API8D/KvYd3ido06dnuANzGvksvH9rGMgM75MHgByOsrkq+NvM8pVUOm9+Nkl0dpsbtMatQseAJ92PgfqugleUtdDgLt5zFl3VHtAwUmQHOMRE8LST95q7iNxJZOF7R0nndJ3D+6w6FKp2kpDIl3gPW6aNZJYW1e0YZAZBJAM6CcvErMo9q6jXDfhzdREE24jnCaOwlJcq/tiQ4SwBuomXdFcZ2vpWkOEnPMDgVTW8lKpHatKCd9pjgZ8LaoNPtBRInfjkRfyTRpylKxXdqKQdHe8YspVe0tINBkmdALjxlBrylK5vA9o31KzWgN3HHqBe88VtUMex5hrgTw16BBalKVXrYxjCA5wBPFTbWBEhwI5EICSlKiCmc8DMwgnKaUP27ZjeE+ISq12tu5wHiYRBJSlAoYtjxLXAgIgqDiPNBKUkHEYtjBLnAD70Sw+La8S1wI+9EBklE1BxHmmRXj7q28OWfC6nSq92OshZrHmYbr6rQwRaTrMXGniRwXDcdMW8O+GTafgosxh8DClTwBAJsActfmhNwZm0H74aJvFFyriDDTmI+5QRSJhwb9DfO6NQc+JLY5z8ioV8acidRcfeSzx2XILbpEBxzzH9FWxJvYyB99E1PaN5UqdEPBJkXsBEX1W549iDqB3Jm/BQw2JyaclZxFC26M+SDh8EQ4TnaB9fBalmM4WKrB3C1ufVKjjzPeNtYzVw4NjhdxPCIGmXNJlNsWaISWYuUOji5eJuCBmLhWKjxe0fNDLD+QADyQS90nrPJPaI/iFFzp+8gneG7sRJ4oNOxB55dV0jK6GGQHZRpmnIaLfZ4JezJO9px5cuKA2J7xtP9FmLVh9QZDOEL2sHvIddkmwMRlmfRKePTj14LUSje35Z8lD2ugUhRhwDrAweiLXoN07pTYYnhzF/XWfkpnEwQ7LgR8VUNTKD1jkosuZN4P8pn9NaVau5x3nGctb8PJQbUIt1VfEV7n0TfirZ/RZkq2r1HEPzbvcBE/JQfiSSZJtxz6ra2N2mDKbmOptf3QAcvzOIJjJw3tP031WHjcK5xL25EmfvrF1Yf4G6vrKK7FF4Bc4uiwWdUY5p3XZj70T03xMnnbVb6s6vCvAQ/bGc4lUy8Rb1+idpGZm/BOqaLVqFRp4ot91xQnXylQ3VuRFt20CczKdCZTED6plnOP0vlhCiHAWLd0cM7zM9fgrVChuuBaTveViOK0Ni4d+41o3gDJyloBzngDzW2ez7ifeaYiTlAjlZeHa9DBxDyADm7I3kZkyiOpSJm5ix9VqY/s1IG7UYHZAb35pyNlXpbIJH+ZIvczY9Y6LWbEU21JndEDjoqdOnL7rdqYKiwQHk62kjO9w26o4ysw/6Yc3iTBmLAWAi+isliKr8ASZaBHp6otSlGTgI4BNUryzcAvNpzHvEwdEqNOYkOIkSQPW6v7CTaRgEd6b/xdWN8tEkRdX6VBhaGxUImSC2NNHNvlCsO2XT3O66qHE3BALYtqbznbkrZoxKdUPNrEA8uX2FF+GcwASOV4W2/Zzd2ADOpsJvwjgpU9nsHvs9oNA4kQePcIkxZJKnhgVMUZi2ngj4QBxlxjQTrqZj7utp+EZMtpU2mIBgui3BxMoB2dlBAvNh56rpJ4Z1HH0GtDYLbiYA8bQTyTnBBzbtDm6EQI62jVWwy0ZniQ024XCTWQTAF9IEeQss9avaMiq5rO4SYFuB5TCpvhxjLx9ZXSl7jMmZtcNMDxIlB/D3kku8Yj0C3JUvKOepg+XqERmHLpIieH1W8cIw5sb5IkCIhWy/xnYycGS5w3qcmBGmWuWSt1MCCYjdk2PxzsrYaOAU2uKnWr2jOGx94d1+WhF5/4/FNU2HV3RYEA2ggnwORWgn9oeKuX7O0+mU3YNc39mYzzHD0QcRs2qADuENPLLxW3vFLeV8s7FTDYCSe8ALabrvIlGw2FDN4yd4e6W2PUnK3CUTeS3lOi91DE4UuJJLr8QXc84+5VfEbIMjcFoHvWIOsjgtYlKVueEtY1TZz8g2Y8Pv+qE/Z9U/k+C3w0xMGOPNRlWM6w2bPqj8vqERuBqRG7N9SPqtdKUNYp2XU/SB1H1SW15pJo5+ntk1gWtDGNIPvWaBNgIPvWzIRMHUfVENe14aci5wgm03E3geSoYLAsrNEDvgNs1wAIkhxdvkGYiN2ea6PDYP2LCA249067sS7eiZO9oOK8s/x6UGYBw59UUYJ3LzRdpYgU2BzXFxJHdDZJ4z+myA/Hnf3GDetM3aByJIjLqpOPC/xe/OT2mNnmQSYgg2N5GWY4qXsHSJ3Te8gzpxMTbNWWAkXseEzHkn3F0nCT053nyvsJtBojutHCw9OCICpClyPko7nn1W/Dn5MnIP2YUKbgXbsgRck2A4X1OdhlCsHD0771WmOrvXu+Klsi5QCefqlCNXbh91oZiW75I3ob3QODSYJPOyaqKYE+03oz3Q0x09pZTvxXpQXFMCoP2jQn/U6OsesEhKpjKQMGowH/cPqtbGcohCQQ6mJpj3qjBH7xPkFOlWYcqjDP7m/VNhlP42ThQOJYDBc1vi4D4lWKdJrhIqUoyk1WwPVO0OtCIUUKvtChTMOrUyf2ne/9QUE7YpaOefBjh/7QnaL1q4nKov2wwAHdqZcBl0KhT29ScNRyIv04p2h1rQSIQqeOZugkPv+0W/8kMbYoAkPc9pBiNwOJtM2dzTvDpVhIOVSvt6gB3DVeSY/0wB5lyhT23TiXNeCTEDcJ6963VO8OlXvvNWMJs2rV/06b3f7WkjwnLVC2L2qw1Nxc5pfIAAMCOJ3hkdFZxn9oBJ3GUWBuoLi6J4net5LF+T6anx/aVbYVdgl1GoBn7pt4iLKi5p8PFUa/aMiN9gBDh3W1XBpbE5CT6hJnaOlIlmc9wPJ8LlshWfJ9l+P6XRWcO7J3TcjQmwHXNNvKlX23vQ5tOmxpsCXPLjEk92yg7ahJhoaOZn5LX5IzeFaEwlCpHarAD3HucJu0EgnxMWRsPjmvaDDmzo4QQtTlKzeNg3s+fxSRGxGaS14TKF2b7NBtPfe0GWgta4XY6+8J1vF10IwTZFhrkTy5K7TxTZ3ZG9EwDNspRnGdSvnTlXu6xQOEYPyjzKZ4pAd5g8x9FZqYfgR1JHyPNYeIJc8NaAZMOBMRGoBEuF+ATtf7Wuu+oVbEUfaBoe9o3SdDeY963kq2NpMe0gVTBztkOjlqUNmkXNNuXECNZOo8eSpVXA7plzA4kAbx7xEyAM5EGQuvHL/AFzss/jFfs5oNnuE5EAgjxlHrYUxDXhoI1gnz3QtL2QafdfpdwtcSDJ0KKKY0hdJx4/bFvKfxz52U+I9tYjMWNyZ0ymUsP2b7pl7XGbHgJ17tznrqt92zW06ryySHwb300jSS5TFMJOMsOVy+GIzs0Q6z4bwaLkznLpHoi4Ds88F5dWzY5o7ozMETa8xC2IbkHAmJIFy0EwN7gTw8OKkB8lbwljM5WVytTs9UdAdViOAtwBz/myej2UgmakgiLtk9CbroalIEg6/8fHW/kiBk6rPCT0vK1ztLsi0TvVS7hYCPK5Rj2asAKrmx+m0+OcrdI5IOKrlu7kAXAE/T7st3jJ5SbfEYX+Dma1HkzqAinsrRi5J++GS3bm1p165KhV2qwNLgS4CJI7o3jkLi4jglkSbWd/hChoX/wDb+EYdmKWZLz4uK2mtM+SqbPrFzTJDt1xAdPvRrHFXJp5zdUGdlKOcP/7O+SIzs7RH5T5n6rW3E27dXIztZ39yUgcj/wBnfVO/ZNE2NMHhP9VeLEi1OsTaot2LQn/Tb5DP6p/7ro602eQV91GwNsyIg8JtohhqTKXYrt2bR/Qz/qEQYKmBZrR0CKKSbcVxNRGGaNB5JbjeXkpEBIngriG9k3kmbSb9hSbZMZTAjTHBN7IJADmnhXA3sBw+CSdJMg6INHJBfWcCf8uRoQR6g5fwpmr+4eYTUq4cYa5riLwCCRzgL5j6CFPEukzTcOYLSD6g+isA+Kga0GN5vmJRNxyqEXSzcIBacwQCOeYVKvsem73R7MzJLAAXDgdI6I1bGNb7z2j46aRzHmhf3tS1qsHX+E8m4qjs1T3XCXneMy50xYiwgDI6ytSjRDWNae9ugCSBeFkYvtVRpuDe84mMhAvGp8dOCAe3mF3oit4w0jOOKuWpsbowrAZ3eGp4zYDnw4KeHw1IhxDA2ARBDhveE2Kx6PbTCkP3d95axzhI3Q7dBdAdxgTksQ/2mgnuUIsM3b3jIhWTklsdBh9kUqdYuDIB7xNrkkmH6luUDkOc2MO2lRD3e0gFxc7fAIEwIAIsPquWZ2xa55Lu7JvfKLQGxEfyq+K23SeSTSxFQT3XFzaIi4kAnvTzFlr9r7P1dVRoUKkFtRjt253XDlnBkCybEUNypTBENeHBxza0gAtIccjNrzn4Lh621KQcQMNaJJfWBMc9wAeq18P/AGhtaGtfulrWwILiRa0OOZVmz0my+3WnYzY948rfc+ar1tgh27Lgd1wcJbqJ581yjv7SHExTYwk5SHTrmZurVDtriAf8ynTI1AkG+XH7Ku8vtP1bzdjvEl1UOk8DYZAANGghUsPsEGWimW03FsggtysQ25dMDOAsev25riSGUDmYO8Sb5DvILO1WMc4Ocyk1o/LBFj1J0Gmin7NS8fry7HGYYkAMYGhrSAJz4aX0VDZexHNY5paWkExdvekzOfOOixcT2rqhhncBMRAuBebHMkx4Qs7F9pcTuEteYMSQ0Q0c4GvBanLlrPLL5rtMbseQ4Mc5zd2zgWgg30nQCcxOWazMPimnca6WueCQDYkDMxJgRxPmuJq7erut7Z5t+q3LLgiYDb9ZjwXVJbq54DtCbSOOgWt5S6znHMd6cK7goNpu4LjW9r8QBJxLfAAeXuSFDHdr6j3MFOpUluZBkuJAkwAIvvWAy4p35J1jsa28xndbcbx4tiAIDIu4iYNosjnDGGkgw6YteBy0/griW9oMZE+0rDxb9QpntriCIc9w0u0ePjGqnHlnprl59uxcwi8HyJ9AoV6Di2YM2IFx+ZokjhBNtVy2z+1NVz+8DugEknuzlAHP5Smx+16r6jhRLizSBl/yHzV/Jb4Z6x1e7y9U24M7D/kPquJ9vWMboIcMiSf/ALWSoVq8uLy5p0iD5R4+it+Sp0jsnVGcfK/wlR9q3WR4g/MLk8RjKrrkOPQgD1SZtJrIIpnK5IL48yp+XkdI6v8AHU4kOynR2mYyz5JjiW/uP/F3zC5Zu0nl2+0C5u004J0kWsease3quMBrs/0/xCfl5HTi3fxY4P8A+jvkElkNoYiLfED0Tp+TkdeLq/8AB9PV7ejf5RKPZOmw7wqPBv7sDNpbpmIOXIKrVxrpzTNxbuPqR8CvNr0YrO7HUd7vV6sDIAR8QZV7FMBbBxVaAIsGi3MgAlBfXJyJ6mVn4/DvcMzPjI8iCrpgH4Ogx282u8uG8O82ZJ/VBk8eixdoYmrvGKrIBgZt0/Tu2Vh+Gc0kvaY43j0VnDYGi+IAJjiLRylduPHf65crjHw9bdk1Q2qTaN5wAGskRPhyR6W0GuduinQps4+z3z5E36lbFTY1M50/QFQdgBOrf+MesLd+JnuoY2tQ3ABVe2NBSG6TkYbNhpCr061MMAg+0cYMNgAHKGi5581r18C2LuaBkN4WnyRH4DuBrL8SLeJn6KT46t5OeOEh28WQQZ7xnK8EA+ilhcOS5znuAOYJuTfmF0lLDObaPnPXVSfhibkDy+q6fiY7uXr7LY+7nE5ajysqVTZgNm5i1hbxJJXaNwZ/b0b9UhhrZOPQJPi/6d3HYfYsg729NoIIAHSL+atf3K3fDnlzuMuF+UgZLp/wsXLT4IbjBADQZ/dwV/FE71gN2KCTuMaJtm7LXJXa3ZVrWNe/dG9cbpMxzvYLS6EdPsKYZqSbch8IT8UO9YNXYdN9u83rI85KOdghzd3fO6Mm3geElaoqgnI+Q+kp3YcETJ8z8FfxxO1ZlHY7W2DneEx8FI7Lputl5X6rQpNY629l+0n4ojWDK3QZJ04m1jHs/RGbesqVLZFBuQjnN+hWo7ZYJneJ8fqDkjUdmxec+BTrxNrKZsSjnul3+5xKs0NnU25U2tzyE555rT/DQLR1/hRNA6wrnFNqm6mwRLG+BATvecgOgt8FaGE5esJfhTER6p+p5VaYMXA6CVIRpnrkj/hOQ+KLRwhdaJPAKfqeVT2xAyAPinNaBJF+H3mi/hGtOgPA2upfhREkDong8qjMWZgg+RhTDp19FYbQEZH0+af2Ai6vhPILMv8A8pI3suEeiSvhGpVwgIkKjUw0LYpN0mPVRfg3cj1Xzse9jEILp0WxWwg1hUjSagysSxzhG9HSx8lSw+BDSTUDnN/YYI8wuhdgwRKA7B8FucsYvHVfCPpk9w1Bu2h7xB6FXWCRBdA5ZePNVRhN0yLHiLFHdWdnAJ6fS66z5GOgeI2UXQd8xyEK7U2OwsBa6oXcJiTqs84zmR4iPgrVDaJBkETyP8rf5NZ6M6pslwPfLut/WVOjs2MnO9fmVfxeM3zLvXNQo8iekrc5M2KeJwbgWmRuzBk982MbrRmLXRRhQAMxMZ2F8vso+Lc4+ygNIDnFzi7vXaBAEXynO1+KsYTE4dravt4Lm7ppguiXTkBMOIzvwCXlTIy/wALi0vdNiQRLYOWY5Ky3ZgAt6QEQbcOIqVKpdYugNj3WgCADNxBUjWlJy8JYA3ZjDm1L8C0e62Op+SsNrcbqTXDn6q6mK4oDWfMx6lTNBgED1GSsMY05hEgckFQURH0Qt8cPquiwuKotZBZvHiXRflGQTN2RRqt3g9tM8Achz3sysWtSMJrjxHlHzU3SRqOgWtitiGmJDg7z+Uys6oSDcfEfEK7Eyg5fmnkn3wP6x8U+9dMHcTKumGDuceSj+H5kovtB9gpyeNun8J4QA0wNPVGw+MNM7zSRpzI8dE8jimDGngUA8TXfWORPgCT5m6VXCPp2c08fvguj2DtCnSBDm56jM8im2xtOm9pDWX0LjkeQCz69Nf65g4kDR3kndXOYB++iYU3auHkjb8Z3W4xYAMQ7h9+SSMMQNQEkGgxw3rGyvBxyChSw0aXRxovDHsVqmHKrUaO8YjLXgtJ1GRcoYpkWER96IBOw8ZZKtVw5Wl7IzJM9FMsUwYTqPFCdTC3n4ZvGFSrYXhBUVmHDg6AoL8INLLQdgn6NPkm/DPP5XHoVRlO3m5O8/qpU8XJhwE+AnzC03bNdBJYY8PkoHYToLxLN3xBJ5NzK3KzYz3tys4CePwhCxjSyn7VtJz9xwiRvAO0EjJFxVdzYDgDGuRPiNVv7F2w9lEU47hl8ZbxJ1490NPgea6eL6Y8z2zaFUtkGWm0gt1AAuDl/CtMq0z77Gu/cBDvQwmxtepWqucbmBfg0CLxlkR0SOEqs99hbNxvBwkcl0l/4zZ/Vh/Z4ObvUn72drHpa6ysTg6lP32lvirpY2BNjxBIVivjt4BoiObs+EzISow2VTlY8kDab6rQ0sgHeAIImx1PAeWaPtLfpt3huQT3ywd5reVoAnOLqnX2h7NrmuBd7RjpnMvJsZ8JsuHP5LLkd/j+OWbWizExwRmYk8lXbSETITBoGoXp8vM0WY1/Ex4n6qzh9tFtnNa/xz81zdbaJpvMj/LLSA8X78Wa5vA3g8YRaOKLgJzgTFwDFxKmrjoqu06bv/iLP3A36Dgn/ALkc4bzXgg3EwD9VgB8cVZwe1n0jLMzoYiOqA9bBVAcyecqpUcdS/wCXqtD/ABO5x/zWMd6fBRqbSovBmnHNrr/RNGZN7DzU2OPAIT6veho8L/E2CKaTgJLTfIz8wmph2vPH78lNrjx9f4Qd6M/ipe3HBb1nEg4/ZTmoeCi+uNIP34qAqn7/AKppiX/H0SS9tz+/NJXUx0QqjiE4qTcER5oYE5pMw/j5r5z2pHERqOika3M+qY4bx9EvYDn5/wAIIfiB9ypOqxm0+X1VjCUWtM66SsZ3aIgkGLSLjXwQaAxI4fBVvx7hSc4FzSJjev8AmiYPJB/xIJvux4yeiKNt03zMER3ZAzVRzX984mrdteGgusO6TDjnbLKAs07UxjgWms9gEyS4gtGelxmuv9rhWmBSbJk2aBJzJsZVPFYTB7p/yz3z3g17hzJJJ5ZclfCY59+2MSSz/MfEA2fmZOfOwWps3tFXDXio4gN1ycXZgDdERFyrGGw2B3SWveyJm8kXm0i/RSwO1cPh6YLSSHuke1YN8uc4N0vAteMuKaYBs7tUTVG+C6nlJYajh7pBtJiSfABbG0Pwz3A1C7eImGioLEZwwcALcslUr9rqjbMaz1F1Tw/arFvJ9wWEAiAPHValz0mNajQo7pbSNdom+62qCZvEublMnqVuMxjw0WqHdG6P1RexJIMXPmuQPabEki4iLkAQSDEAG+nNVnbRrVGz7RwmATkc4OWWSdr9jqsZtllNlRzmPikWhwDQSJAIMTlBF1kjt/h7EU6hmQO43TxK5xm1PZucXVagZMBzbgw4gTOditHY/bUSWvqb4vBdY2Bi0a2gTmia0MV2kw+IY5oY7vAgkAWBtLgNBc9FjY/alBtKnRw7DU726alTvOcTnGgEHSwnqtbF9vmts2lvA296J6AG31WRiGS0YoU2NaXMIpjISP1QC0ktBMcV04c+PH/0zy4cuXqtupsuqf8A4iALfZzKC7D7ph1jwIKq1P7QqoBPs6Ygxm7gDl1Vcdtq1SZps3Qf0F0+ElJzv0XjF40pMwFMOaOCq7HxvtpLmNBB90WBHhPzWpXqURJf/ljKQ+QD4GT0C6TlGcqqXt4jp/KnDdR99FnYjbNFphu8/nuR5ElFwe0BUJDAbCbiOVr/AHKs5RnKslzeBCXd+ymgzdSD+foqE2g3T4IzHkCA8gcAYQw8ynNS2ivhAK7L3PmSo+wIvorAvnKcujgpkXVZjuPwRPa6fUKdylf7hVAPZn9X/kfqkix4p0wbQfxz4oraxCYBN7McF857BBilNuIQGtSLeOfJNFgVwh1WMd7wB6D5oYf/ACP6pCo0cLq6hHBUzo0dB5JN2c3KxGg3R8kiQZju84soho0J5poY7Dpn8reVrjj1Q/8ADrOQPIkH0Rt08T8jP0+afcP6vUq6KbezFMXgTxDiD5gKviexdNwPecSdN5uehDnMstXv6O8NZKTTUm56jj8gmpijh+y41IB0IMieYI+BR6PZZjfzF0kTPDgIHBWTWqDUZ+iL+KcihN7NUhOeZOZ1POUFnZVoEB1pJuJuTP3ZXxiidFNlZ2oVHKbT/s5ZVqlxfV3T3plsAn3huxOQHqszG7DpUqZo08M2o2oWxVc1xqsjMi3DQcLhehCoomsfv+qvasWOJ2b/AGYUHAOc7ENByaSxh/8AEE/Naruy9JjmUe+aQaXAEkkuH7tfenoug/EobsVln5pbrU8MGt2dwVxuvkEHusc4A9GkHwKeps2hJJdXAP7HBvgO4tari/8AcqtXEnifP6KbDGd/d1JwhjnxzDvg6Fk4rs668AOnmW+uh5rfqVpzJKF7YDingxxlXsa851HCSbRMXymb+KubF7NmjVDvbOHQQbixHCy6U1RzIQnlp4hbnNnquy4/ma7oq9Si3X5fRAazgSPRTGIcNZXSc4zeNMcKNCEw2c4/mHnCn+KGrQhisDkSOn8LXeJ1Cfg3A3cfP+Et0i1/REp5e+T1R/amNEnOJ0qpvxq5OMT4oj6UmQAD4yPIqHsz+kdFqcol4mFc8Pgkng8CktazjoJTwkkvnPWQCSdJFD3J1KTaUWFkkkEfZ3IMcUn25BJJVCLevVTa9oFhl0SSQI1QVE1I0SSQWBvDKwTOqGRMeMapJKodzhBJn0sk2u0DXr/CSSaqbMS3Sb/eqT2NIuD5p0lUANFvXxKi+ha3wTpIBGle59EMt0HwHkkkoB1BynyQHFuoSSSKCWD7HBD9nz4pJKiLqXNMaKSSCJpqJoJJIYg7DHQx1Ki2m8az4n+EkldTE21XD8s9fqj06pIvZJJbZLfHNJJJVNf/2Q=="/>
          <p:cNvSpPr>
            <a:spLocks noChangeAspect="1" noChangeArrowheads="1"/>
          </p:cNvSpPr>
          <p:nvPr/>
        </p:nvSpPr>
        <p:spPr bwMode="auto">
          <a:xfrm>
            <a:off x="0" y="-847725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2536" name="Picture 13" descr="http://www.dnr.state.oh.us/Portals/13/LESEMP/LESEMP_Glossary_Pics/Groi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0"/>
            <a:ext cx="4876800" cy="313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Breakwaters</a:t>
            </a:r>
          </a:p>
        </p:txBody>
      </p:sp>
      <p:pic>
        <p:nvPicPr>
          <p:cNvPr id="23555" name="Content Placeholder 3" descr="breakwater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68363" y="1828801"/>
            <a:ext cx="7407274" cy="4870536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Seawalls</a:t>
            </a:r>
          </a:p>
        </p:txBody>
      </p:sp>
      <p:pic>
        <p:nvPicPr>
          <p:cNvPr id="24579" name="Content Placeholder 3" descr="Seawallventnor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752600"/>
            <a:ext cx="6705600" cy="50292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Beach nourishment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722437"/>
            <a:ext cx="4038600" cy="4525963"/>
          </a:xfrm>
        </p:spPr>
        <p:txBody>
          <a:bodyPr/>
          <a:lstStyle/>
          <a:p>
            <a:pPr eaLnBrk="1" hangingPunct="1"/>
            <a:r>
              <a:rPr lang="en-US" dirty="0"/>
              <a:t>Sediment lost through erosion is replaced from sources outside of the eroding beach</a:t>
            </a:r>
          </a:p>
          <a:p>
            <a:pPr lvl="1"/>
            <a:r>
              <a:rPr lang="en-US" dirty="0"/>
              <a:t>Most sand comes from offshore.</a:t>
            </a:r>
          </a:p>
          <a:p>
            <a:pPr lvl="1"/>
            <a:r>
              <a:rPr lang="en-US" dirty="0"/>
              <a:t>Expensive</a:t>
            </a:r>
          </a:p>
          <a:p>
            <a:pPr lvl="1"/>
            <a:r>
              <a:rPr lang="en-US" b="1" dirty="0"/>
              <a:t>Short term solution</a:t>
            </a:r>
          </a:p>
          <a:p>
            <a:pPr lvl="1"/>
            <a:endParaRPr lang="en-US" dirty="0"/>
          </a:p>
        </p:txBody>
      </p:sp>
      <p:pic>
        <p:nvPicPr>
          <p:cNvPr id="25604" name="Content Placeholder 6" descr="nourishment[1]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24324" y="1828800"/>
            <a:ext cx="4800600" cy="42672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unniest_pictures_cool_images_4483919988_f315800b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295400"/>
            <a:ext cx="6544785" cy="4267200"/>
          </a:xfrm>
        </p:spPr>
      </p:pic>
      <p:pic>
        <p:nvPicPr>
          <p:cNvPr id="5" name="Picture 4" descr="2889813170105101600S600x600Q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882650"/>
            <a:ext cx="7620000" cy="5092700"/>
          </a:xfrm>
          <a:prstGeom prst="rect">
            <a:avLst/>
          </a:prstGeom>
        </p:spPr>
      </p:pic>
      <p:pic>
        <p:nvPicPr>
          <p:cNvPr id="6" name="Picture 5" descr="article-0-02E28BA800000578-611_468x286_popu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30382"/>
            <a:ext cx="9144000" cy="5397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rollet_Tim_Mckenna_po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79859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172200"/>
          </a:xfrm>
        </p:spPr>
        <p:txBody>
          <a:bodyPr>
            <a:normAutofit/>
          </a:bodyPr>
          <a:lstStyle/>
          <a:p>
            <a:r>
              <a:rPr lang="en-US" sz="2400" dirty="0"/>
              <a:t>One of a group of long rolling waves is a </a:t>
            </a:r>
            <a:r>
              <a:rPr lang="en-US" sz="2400" b="1" dirty="0"/>
              <a:t>swell</a:t>
            </a:r>
            <a:r>
              <a:rPr lang="en-US" sz="2400" dirty="0"/>
              <a:t>.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Three things that effect the size of a wave: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The </a:t>
            </a:r>
            <a:r>
              <a:rPr lang="en-US" sz="2400" b="1" dirty="0"/>
              <a:t>speed</a:t>
            </a:r>
            <a:r>
              <a:rPr lang="en-US" sz="2400" dirty="0"/>
              <a:t> of the wind.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The length of </a:t>
            </a:r>
            <a:r>
              <a:rPr lang="en-US" sz="2400" b="1" dirty="0"/>
              <a:t>time</a:t>
            </a:r>
            <a:r>
              <a:rPr lang="en-US" sz="2400" dirty="0"/>
              <a:t> the wind blows.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Fetch</a:t>
            </a:r>
            <a:r>
              <a:rPr lang="en-US" sz="2400" dirty="0"/>
              <a:t> – the distance the wind blows</a:t>
            </a:r>
          </a:p>
        </p:txBody>
      </p:sp>
      <p:pic>
        <p:nvPicPr>
          <p:cNvPr id="4" name="Picture 3" descr="bryant_o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143000"/>
            <a:ext cx="8001000" cy="391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28600"/>
            <a:ext cx="8763000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sz="2000" b="1" dirty="0"/>
          </a:p>
          <a:p>
            <a:pPr>
              <a:lnSpc>
                <a:spcPct val="200000"/>
              </a:lnSpc>
            </a:pPr>
            <a:r>
              <a:rPr lang="en-US" sz="2000" b="1" dirty="0"/>
              <a:t>Crest: </a:t>
            </a:r>
            <a:r>
              <a:rPr lang="en-US" sz="2000" dirty="0"/>
              <a:t>High point of the wave</a:t>
            </a:r>
          </a:p>
          <a:p>
            <a:r>
              <a:rPr lang="en-US" sz="2000" b="1" dirty="0"/>
              <a:t>Trough: </a:t>
            </a:r>
            <a:r>
              <a:rPr lang="en-US" sz="2000" dirty="0"/>
              <a:t>Low point between </a:t>
            </a:r>
          </a:p>
          <a:p>
            <a:r>
              <a:rPr lang="en-US" sz="2000" dirty="0"/>
              <a:t>two crests</a:t>
            </a:r>
          </a:p>
          <a:p>
            <a:pPr>
              <a:lnSpc>
                <a:spcPct val="200000"/>
              </a:lnSpc>
            </a:pPr>
            <a:endParaRPr lang="en-US" sz="2000" dirty="0"/>
          </a:p>
          <a:p>
            <a:pPr>
              <a:lnSpc>
                <a:spcPct val="200000"/>
              </a:lnSpc>
            </a:pPr>
            <a:endParaRPr lang="en-US" sz="2000" dirty="0"/>
          </a:p>
          <a:p>
            <a:pPr>
              <a:lnSpc>
                <a:spcPct val="200000"/>
              </a:lnSpc>
            </a:pPr>
            <a:endParaRPr lang="en-US" sz="2000" dirty="0"/>
          </a:p>
          <a:p>
            <a:pPr>
              <a:lnSpc>
                <a:spcPct val="200000"/>
              </a:lnSpc>
            </a:pPr>
            <a:endParaRPr lang="en-US" sz="2000" dirty="0"/>
          </a:p>
          <a:p>
            <a:pPr>
              <a:lnSpc>
                <a:spcPct val="200000"/>
              </a:lnSpc>
            </a:pPr>
            <a:endParaRPr lang="en-US" sz="2000" dirty="0"/>
          </a:p>
          <a:p>
            <a:pPr>
              <a:lnSpc>
                <a:spcPct val="200000"/>
              </a:lnSpc>
            </a:pPr>
            <a:r>
              <a:rPr lang="en-US" sz="2000" b="1" dirty="0"/>
              <a:t>Wave Height (vertical): </a:t>
            </a:r>
            <a:r>
              <a:rPr lang="en-US" sz="2000" dirty="0"/>
              <a:t>distance between the crest and trough (levels)</a:t>
            </a:r>
          </a:p>
          <a:p>
            <a:r>
              <a:rPr lang="en-US" sz="2000" b="1" dirty="0"/>
              <a:t>Wave Length: </a:t>
            </a:r>
            <a:r>
              <a:rPr lang="en-US" sz="2000" dirty="0"/>
              <a:t>Distance between two corresponding points (either crest to crest or trough to trough.)  The average W.L. is 2-3 times the wave’s height. </a:t>
            </a:r>
          </a:p>
          <a:p>
            <a:pPr>
              <a:lnSpc>
                <a:spcPct val="200000"/>
              </a:lnSpc>
            </a:pPr>
            <a:endParaRPr lang="en-US" sz="2400" b="1" dirty="0"/>
          </a:p>
          <a:p>
            <a:endParaRPr lang="en-US" dirty="0"/>
          </a:p>
        </p:txBody>
      </p:sp>
      <p:pic>
        <p:nvPicPr>
          <p:cNvPr id="8" name="Content Placeholder 3" descr="wavediagr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0" y="1130904"/>
            <a:ext cx="4724400" cy="397449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6280"/>
            <a:ext cx="8229600" cy="4389120"/>
          </a:xfrm>
        </p:spPr>
        <p:txBody>
          <a:bodyPr/>
          <a:lstStyle/>
          <a:p>
            <a:r>
              <a:rPr lang="en-US" sz="2400" dirty="0"/>
              <a:t>Waves break in water that is as deep as one half the wavelength.</a:t>
            </a:r>
          </a:p>
          <a:p>
            <a:endParaRPr lang="en-US" dirty="0"/>
          </a:p>
        </p:txBody>
      </p:sp>
      <p:pic>
        <p:nvPicPr>
          <p:cNvPr id="4" name="Picture 3" descr="wav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524000"/>
            <a:ext cx="7367300" cy="3505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5015805"/>
            <a:ext cx="762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Energy in a wave- </a:t>
            </a:r>
            <a:r>
              <a:rPr lang="en-US" sz="2800" u="sng" dirty="0"/>
              <a:t>As a wave moves across the surface of the ocean, only the energy moves forward…not the water!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77000"/>
          </a:xfrm>
        </p:spPr>
        <p:txBody>
          <a:bodyPr>
            <a:normAutofit/>
          </a:bodyPr>
          <a:lstStyle/>
          <a:p>
            <a:r>
              <a:rPr lang="en-US" sz="2400" b="1" dirty="0"/>
              <a:t>Breakers</a:t>
            </a:r>
            <a:r>
              <a:rPr lang="en-US" sz="2400" dirty="0"/>
              <a:t> – the foamy mass of water that washes onto the shore.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If the ocean floor is steep, the wave breaks with great force.</a:t>
            </a:r>
          </a:p>
          <a:p>
            <a:r>
              <a:rPr lang="en-US" sz="2400" dirty="0"/>
              <a:t>If the ocean floor is not steep, the wave spills forward with a rolling motion.</a:t>
            </a:r>
          </a:p>
          <a:p>
            <a:endParaRPr lang="en-US" dirty="0"/>
          </a:p>
        </p:txBody>
      </p:sp>
      <p:pic>
        <p:nvPicPr>
          <p:cNvPr id="4" name="Picture 3" descr="Wav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609600"/>
            <a:ext cx="6553200" cy="4449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txBody>
          <a:bodyPr>
            <a:normAutofit/>
          </a:bodyPr>
          <a:lstStyle/>
          <a:p>
            <a:r>
              <a:rPr lang="en-US" sz="2400" dirty="0" err="1"/>
              <a:t>Longshore</a:t>
            </a:r>
            <a:r>
              <a:rPr lang="en-US" sz="2400" dirty="0"/>
              <a:t> currents - </a:t>
            </a:r>
            <a:r>
              <a:rPr lang="en-US" sz="2400" b="1" dirty="0"/>
              <a:t>movement of water that parallels the shore within the surf zone.</a:t>
            </a:r>
          </a:p>
          <a:p>
            <a:endParaRPr lang="en-US" sz="2400" dirty="0"/>
          </a:p>
          <a:p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  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Occurs when waves approach the beach at an angle</a:t>
            </a:r>
          </a:p>
          <a:p>
            <a:r>
              <a:rPr lang="en-US" sz="2400" dirty="0"/>
              <a:t>Form long sandbars.</a:t>
            </a:r>
          </a:p>
        </p:txBody>
      </p:sp>
      <p:pic>
        <p:nvPicPr>
          <p:cNvPr id="4" name="Picture 3" descr="6_6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69168"/>
            <a:ext cx="8153400" cy="4332158"/>
          </a:xfrm>
          <a:prstGeom prst="rect">
            <a:avLst/>
          </a:prstGeom>
        </p:spPr>
      </p:pic>
      <p:pic>
        <p:nvPicPr>
          <p:cNvPr id="5" name="Picture 4" descr="Zour-Sandb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295400"/>
            <a:ext cx="8229600" cy="4366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/>
              <a:t>Refraction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229600" cy="4525963"/>
          </a:xfrm>
        </p:spPr>
        <p:txBody>
          <a:bodyPr/>
          <a:lstStyle/>
          <a:p>
            <a:r>
              <a:rPr lang="en-US" dirty="0"/>
              <a:t>Waves approach the shore </a:t>
            </a:r>
            <a:r>
              <a:rPr lang="en-US" u="sng" dirty="0"/>
              <a:t>at an angle</a:t>
            </a:r>
            <a:r>
              <a:rPr lang="en-US" dirty="0"/>
              <a:t>.  They bend when they reach </a:t>
            </a:r>
            <a:r>
              <a:rPr lang="en-US" u="sng" dirty="0"/>
              <a:t>shallow water.  </a:t>
            </a:r>
            <a:r>
              <a:rPr lang="en-US" dirty="0"/>
              <a:t>This is called </a:t>
            </a:r>
            <a:r>
              <a:rPr lang="en-US" b="1" u="sng" dirty="0"/>
              <a:t>refraction. </a:t>
            </a:r>
            <a:r>
              <a:rPr lang="en-US" dirty="0"/>
              <a:t> </a:t>
            </a:r>
          </a:p>
          <a:p>
            <a:r>
              <a:rPr lang="en-US" dirty="0"/>
              <a:t>Refraction causes </a:t>
            </a:r>
            <a:r>
              <a:rPr lang="en-US" u="sng" dirty="0"/>
              <a:t>waves to hit the shore head on.</a:t>
            </a:r>
          </a:p>
          <a:p>
            <a:endParaRPr lang="en-US" b="1" dirty="0"/>
          </a:p>
        </p:txBody>
      </p:sp>
      <p:pic>
        <p:nvPicPr>
          <p:cNvPr id="2050" name="Picture 2" descr="http://science.kennesaw.edu/~jdirnber/oceanography/LecuturesOceanogr/LecWaves/refraction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667000"/>
            <a:ext cx="3505200" cy="3940524"/>
          </a:xfrm>
          <a:prstGeom prst="rect">
            <a:avLst/>
          </a:prstGeom>
          <a:noFill/>
        </p:spPr>
      </p:pic>
      <p:pic>
        <p:nvPicPr>
          <p:cNvPr id="2052" name="Picture 4" descr="http://ci.coastal.edu/~sgilman/770refraction.gif"/>
          <p:cNvPicPr>
            <a:picLocks noChangeAspect="1" noChangeArrowheads="1"/>
          </p:cNvPicPr>
          <p:nvPr/>
        </p:nvPicPr>
        <p:blipFill>
          <a:blip r:embed="rId4" cstate="print"/>
          <a:srcRect r="28297"/>
          <a:stretch>
            <a:fillRect/>
          </a:stretch>
        </p:blipFill>
        <p:spPr bwMode="auto">
          <a:xfrm>
            <a:off x="3650326" y="3124200"/>
            <a:ext cx="5289702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585</TotalTime>
  <Words>594</Words>
  <Application>Microsoft Office PowerPoint</Application>
  <PresentationFormat>On-screen Show (4:3)</PresentationFormat>
  <Paragraphs>102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Constantia</vt:lpstr>
      <vt:lpstr>Wingdings 2</vt:lpstr>
      <vt:lpstr>Flow</vt:lpstr>
      <vt:lpstr>Waves and the Shore</vt:lpstr>
      <vt:lpstr>Waves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Refraction</vt:lpstr>
      <vt:lpstr>PowerPoint Presentation</vt:lpstr>
      <vt:lpstr>PowerPoint Presentation</vt:lpstr>
      <vt:lpstr>Wave Erosion </vt:lpstr>
      <vt:lpstr>Wave-cut cliffs and platforms</vt:lpstr>
      <vt:lpstr>Sea arches and Sea stacks</vt:lpstr>
      <vt:lpstr>Depositional  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Shoreline Stabilization</vt:lpstr>
      <vt:lpstr>Groins (Groynes)</vt:lpstr>
      <vt:lpstr>Breakwaters</vt:lpstr>
      <vt:lpstr>Seawalls</vt:lpstr>
      <vt:lpstr>Beach nourishment</vt:lpstr>
      <vt:lpstr>PowerPoint Presentation</vt:lpstr>
    </vt:vector>
  </TitlesOfParts>
  <Company>Wake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joatsvall</dc:creator>
  <cp:lastModifiedBy>Lydia Paulk</cp:lastModifiedBy>
  <cp:revision>38</cp:revision>
  <dcterms:created xsi:type="dcterms:W3CDTF">2014-03-31T15:11:54Z</dcterms:created>
  <dcterms:modified xsi:type="dcterms:W3CDTF">2016-03-06T18:27:12Z</dcterms:modified>
</cp:coreProperties>
</file>