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D41B1-689A-4151-BEDA-F68BDAB40EA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2F857-53F2-4CF1-B50E-91725CBF1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2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3358-735F-47F2-8973-07DCF3E89777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7823-F9B3-41BA-B99D-40BF2E603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lpaulk\Local Settings\Temporary Internet Files\Content.IE5\T9HXL388\MC9000831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1915" y="2678033"/>
            <a:ext cx="3500171" cy="34667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6868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Kepler’s Laws of Planetary Motion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you know the distance from the sun and year of planet A, and you know the distance from the sun for planet B you can find the year of planet B.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If you know the distance from the sun and year of planet A, and you know the year of planet B you can find the distance from the sun for planet B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dirty="0" smtClean="0"/>
              <a:t>When we compare the orbits of the planets…</a:t>
            </a:r>
            <a:endParaRPr lang="en-US" sz="3400" dirty="0"/>
          </a:p>
        </p:txBody>
      </p:sp>
      <p:sp>
        <p:nvSpPr>
          <p:cNvPr id="4" name="Text Box 20"/>
          <p:cNvSpPr txBox="1">
            <a:spLocks noGrp="1" noChangeArrowheads="1"/>
          </p:cNvSpPr>
          <p:nvPr>
            <p:ph idx="1"/>
          </p:nvPr>
        </p:nvSpPr>
        <p:spPr bwMode="auto">
          <a:xfrm>
            <a:off x="876300" y="1295400"/>
            <a:ext cx="7124700" cy="440120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4000" b="1" dirty="0">
                <a:solidFill>
                  <a:schemeClr val="accent2"/>
                </a:solidFill>
              </a:rPr>
              <a:t>Planet   T(yrs)   R(au)    T</a:t>
            </a:r>
            <a:r>
              <a:rPr lang="en-US" sz="4000" b="1" baseline="30000" dirty="0">
                <a:solidFill>
                  <a:schemeClr val="accent2"/>
                </a:solidFill>
              </a:rPr>
              <a:t>2</a:t>
            </a:r>
            <a:r>
              <a:rPr lang="en-US" sz="4000" b="1" dirty="0">
                <a:solidFill>
                  <a:schemeClr val="accent2"/>
                </a:solidFill>
              </a:rPr>
              <a:t>       R</a:t>
            </a:r>
            <a:r>
              <a:rPr lang="en-US" sz="4000" b="1" baseline="30000" dirty="0">
                <a:solidFill>
                  <a:schemeClr val="accent2"/>
                </a:solidFill>
              </a:rPr>
              <a:t>3</a:t>
            </a:r>
            <a:r>
              <a:rPr lang="en-US" sz="4000" b="1" dirty="0"/>
              <a:t> </a:t>
            </a:r>
          </a:p>
          <a:p>
            <a:pPr>
              <a:spcBef>
                <a:spcPct val="50000"/>
              </a:spcBef>
              <a:buNone/>
            </a:pPr>
            <a:r>
              <a:rPr lang="en-US" sz="4000" b="1" dirty="0"/>
              <a:t>Venus    0.62     0.72     0.38   0.37</a:t>
            </a:r>
          </a:p>
          <a:p>
            <a:pPr>
              <a:spcBef>
                <a:spcPct val="50000"/>
              </a:spcBef>
              <a:buNone/>
            </a:pPr>
            <a:r>
              <a:rPr lang="en-US" sz="4000" b="1" dirty="0"/>
              <a:t>Earth      1.00     1.00    </a:t>
            </a:r>
            <a:r>
              <a:rPr lang="en-US" sz="4000" b="1" dirty="0" smtClean="0"/>
              <a:t>1.00   </a:t>
            </a:r>
            <a:r>
              <a:rPr lang="en-US" sz="4000" b="1" dirty="0"/>
              <a:t>1.00</a:t>
            </a:r>
          </a:p>
          <a:p>
            <a:pPr>
              <a:spcBef>
                <a:spcPct val="50000"/>
              </a:spcBef>
              <a:buNone/>
            </a:pPr>
            <a:r>
              <a:rPr lang="en-US" sz="4000" b="1" dirty="0"/>
              <a:t>Mars       1.88     1.52 </a:t>
            </a:r>
            <a:r>
              <a:rPr lang="en-US" sz="4000" b="1" dirty="0" smtClean="0"/>
              <a:t>   </a:t>
            </a:r>
            <a:r>
              <a:rPr lang="en-US" sz="4000" b="1" dirty="0"/>
              <a:t>3.53   3.51 </a:t>
            </a:r>
          </a:p>
          <a:p>
            <a:pPr>
              <a:spcBef>
                <a:spcPct val="50000"/>
              </a:spcBef>
              <a:buNone/>
            </a:pPr>
            <a:r>
              <a:rPr lang="en-US" sz="4000" b="1" dirty="0"/>
              <a:t>Jupiter   11.86     5.20  </a:t>
            </a:r>
            <a:r>
              <a:rPr lang="en-US" sz="4000" b="1" dirty="0" smtClean="0"/>
              <a:t>  </a:t>
            </a:r>
            <a:r>
              <a:rPr lang="en-US" sz="4000" b="1" dirty="0"/>
              <a:t>141    141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019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 smtClean="0"/>
              <a:t>We find that T</a:t>
            </a:r>
            <a:r>
              <a:rPr lang="en-US" sz="3200" b="1" baseline="30000" dirty="0" smtClean="0"/>
              <a:t>2 </a:t>
            </a:r>
            <a:r>
              <a:rPr lang="en-US" sz="3200" b="1" dirty="0" smtClean="0"/>
              <a:t>and R</a:t>
            </a:r>
            <a:r>
              <a:rPr lang="en-US" sz="3200" b="1" baseline="30000" dirty="0" smtClean="0"/>
              <a:t>3 </a:t>
            </a:r>
            <a:r>
              <a:rPr lang="en-US" sz="3200" b="1" dirty="0" smtClean="0"/>
              <a:t>are essentially equal.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Kepler’s Laws apply to any celestial body orbiting any other celestial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planet around a sun</a:t>
            </a:r>
          </a:p>
          <a:p>
            <a:r>
              <a:rPr lang="en-US" dirty="0" smtClean="0"/>
              <a:t>The moon around the Earth</a:t>
            </a:r>
          </a:p>
          <a:p>
            <a:r>
              <a:rPr lang="en-US" dirty="0" smtClean="0"/>
              <a:t>Any satellite around the Earth</a:t>
            </a:r>
          </a:p>
          <a:p>
            <a:r>
              <a:rPr lang="en-US" dirty="0" smtClean="0"/>
              <a:t>The International Space Station</a:t>
            </a:r>
          </a:p>
          <a:p>
            <a:r>
              <a:rPr lang="en-US" dirty="0" smtClean="0"/>
              <a:t>Any rings around any planet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 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0001" t="1514" r="14999" b="40947"/>
          <a:stretch>
            <a:fillRect/>
          </a:stretch>
        </p:blipFill>
        <p:spPr bwMode="auto">
          <a:xfrm>
            <a:off x="455615" y="1828800"/>
            <a:ext cx="3936113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Tyco Brahe (1546-1601)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Danish astronomer</a:t>
            </a:r>
          </a:p>
          <a:p>
            <a:r>
              <a:rPr lang="en-US" dirty="0" smtClean="0"/>
              <a:t>Had an island observatory and the best measurements of the positions for all know planets and the moon</a:t>
            </a:r>
          </a:p>
          <a:p>
            <a:r>
              <a:rPr lang="en-US" dirty="0" smtClean="0"/>
              <a:t>Mercury, Venus, Mars, Jupiter, Saturn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pload.wikimedia.org/wikipedia/commons/d/d4/Johannes_Kepler_16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7149" y="1600200"/>
            <a:ext cx="3300702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Johannes </a:t>
            </a:r>
            <a:r>
              <a:rPr lang="en-US" dirty="0" err="1" smtClean="0"/>
              <a:t>Kepler</a:t>
            </a:r>
            <a:r>
              <a:rPr lang="en-US" dirty="0" smtClean="0"/>
              <a:t> (1571-1630)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Austrian mathematician</a:t>
            </a:r>
          </a:p>
          <a:p>
            <a:r>
              <a:rPr lang="en-US" dirty="0" smtClean="0"/>
              <a:t>Interested in how the planets move around the sun</a:t>
            </a:r>
          </a:p>
          <a:p>
            <a:r>
              <a:rPr lang="en-US" dirty="0" smtClean="0"/>
              <a:t>When to Tyco’s island to get these accurate measurements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5334000" y="304800"/>
            <a:ext cx="2286000" cy="2133600"/>
          </a:xfrm>
          <a:prstGeom prst="ellipse">
            <a:avLst/>
          </a:prstGeom>
          <a:solidFill>
            <a:srgbClr val="A09C00">
              <a:alpha val="50195"/>
            </a:srgbClr>
          </a:solidFill>
          <a:ln w="5715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1447800" y="304800"/>
            <a:ext cx="2286000" cy="2133600"/>
          </a:xfrm>
          <a:prstGeom prst="ellipse">
            <a:avLst/>
          </a:prstGeom>
          <a:solidFill>
            <a:srgbClr val="A09C00">
              <a:alpha val="50195"/>
            </a:srgbClr>
          </a:solidFill>
          <a:ln w="5715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At that time, many astronomers believed that planets orbited around the sun in </a:t>
            </a:r>
            <a:r>
              <a:rPr lang="en-US" b="1" dirty="0" smtClean="0"/>
              <a:t>perfect circles</a:t>
            </a:r>
          </a:p>
          <a:p>
            <a:r>
              <a:rPr lang="en-US" dirty="0" smtClean="0"/>
              <a:t>Tyco’s accurate measurements for Mars didn’t fit a </a:t>
            </a:r>
            <a:r>
              <a:rPr lang="en-US" b="1" dirty="0" smtClean="0"/>
              <a:t>circle</a:t>
            </a:r>
          </a:p>
          <a:p>
            <a:r>
              <a:rPr lang="en-US" dirty="0" err="1" smtClean="0"/>
              <a:t>Kepler</a:t>
            </a:r>
            <a:r>
              <a:rPr lang="en-US" dirty="0" smtClean="0"/>
              <a:t> found that the orbit of Mars fit an </a:t>
            </a:r>
            <a:r>
              <a:rPr lang="en-US" b="1" dirty="0" smtClean="0"/>
              <a:t>ellipse</a:t>
            </a:r>
            <a:r>
              <a:rPr lang="en-US" dirty="0" smtClean="0"/>
              <a:t> the best</a:t>
            </a: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514600" y="12954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486400" y="381000"/>
            <a:ext cx="1981200" cy="19812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rot="16820085">
            <a:off x="5486400" y="381000"/>
            <a:ext cx="1981200" cy="19812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What is an ellipse?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4419600"/>
            <a:ext cx="4038600" cy="2057400"/>
          </a:xfrm>
        </p:spPr>
        <p:txBody>
          <a:bodyPr/>
          <a:lstStyle/>
          <a:p>
            <a:r>
              <a:rPr lang="en-US" dirty="0" smtClean="0"/>
              <a:t>An ellipse is a geometric shape with 2 foci</a:t>
            </a:r>
          </a:p>
          <a:p>
            <a:r>
              <a:rPr lang="en-US" dirty="0" smtClean="0"/>
              <a:t>A circle has 1 central focus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7200" y="3886200"/>
            <a:ext cx="4191000" cy="2590800"/>
            <a:chOff x="609600" y="1905000"/>
            <a:chExt cx="3657600" cy="2133600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609600" y="1905000"/>
              <a:ext cx="3657600" cy="2133600"/>
            </a:xfrm>
            <a:prstGeom prst="ellipse">
              <a:avLst/>
            </a:prstGeom>
            <a:solidFill>
              <a:srgbClr val="A09C00">
                <a:alpha val="50195"/>
              </a:srgbClr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4800">
                <a:solidFill>
                  <a:srgbClr val="CC0066"/>
                </a:solidFill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447800" y="2895600"/>
              <a:ext cx="152400" cy="1524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276600" y="2895600"/>
              <a:ext cx="152400" cy="152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828800" y="2133600"/>
              <a:ext cx="1295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dirty="0"/>
                <a:t>2 foci </a:t>
              </a:r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rot="1731340">
              <a:off x="2819400" y="2743200"/>
              <a:ext cx="5334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7"/>
            <p:cNvSpPr>
              <a:spLocks noChangeShapeType="1"/>
            </p:cNvSpPr>
            <p:nvPr/>
          </p:nvSpPr>
          <p:spPr bwMode="auto">
            <a:xfrm rot="19868660" flipH="1">
              <a:off x="1524000" y="2743200"/>
              <a:ext cx="5334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457200" y="3810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spcBef>
                <a:spcPct val="0"/>
              </a:spcBef>
            </a:pP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First Law of Planetary Motion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n-US" sz="4400" dirty="0" smtClean="0"/>
              <a:t>A planet’s orbit is an ellipse with the sun at one focus and nothing at the other focus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7200" y="1143000"/>
            <a:ext cx="8305800" cy="3602612"/>
            <a:chOff x="304800" y="1096963"/>
            <a:chExt cx="8305800" cy="3602612"/>
          </a:xfrm>
        </p:grpSpPr>
        <p:sp>
          <p:nvSpPr>
            <p:cNvPr id="8" name="Oval 2"/>
            <p:cNvSpPr>
              <a:spLocks noChangeArrowheads="1"/>
            </p:cNvSpPr>
            <p:nvPr/>
          </p:nvSpPr>
          <p:spPr bwMode="auto">
            <a:xfrm>
              <a:off x="2438400" y="1828800"/>
              <a:ext cx="3657600" cy="2133600"/>
            </a:xfrm>
            <a:prstGeom prst="ellipse">
              <a:avLst/>
            </a:prstGeom>
            <a:solidFill>
              <a:srgbClr val="A09C00">
                <a:alpha val="50195"/>
              </a:srgbClr>
            </a:solidFill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4800"/>
            </a:p>
          </p:txBody>
        </p:sp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3124200" y="2819400"/>
              <a:ext cx="152400" cy="1524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438400" y="2895600"/>
              <a:ext cx="3657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4267200" y="1828800"/>
              <a:ext cx="0" cy="213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85800" y="1143000"/>
              <a:ext cx="3124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/>
                <a:t>…a major axis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495800" y="1096963"/>
              <a:ext cx="4114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/>
                <a:t>…and a minor axis</a:t>
              </a:r>
              <a:r>
                <a:rPr lang="en-US" sz="3200" dirty="0"/>
                <a:t> 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209800" y="1828800"/>
              <a:ext cx="533400" cy="99060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209800" y="1828800"/>
              <a:ext cx="2895600" cy="99060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4343400" y="1676400"/>
              <a:ext cx="1676400" cy="533400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2438400" y="3124200"/>
              <a:ext cx="152400" cy="152400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886200" y="4114800"/>
              <a:ext cx="3200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/>
                <a:t>Semi-major axis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04800" y="2544763"/>
              <a:ext cx="2286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CC0066"/>
                  </a:solidFill>
                </a:rPr>
                <a:t>Perihelion</a:t>
              </a:r>
              <a:endParaRPr lang="en-US" b="1" dirty="0">
                <a:solidFill>
                  <a:srgbClr val="CC0066"/>
                </a:solidFill>
              </a:endParaRP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6096000" y="2544763"/>
              <a:ext cx="2133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CC0066"/>
                  </a:solidFill>
                </a:rPr>
                <a:t>Aphelion</a:t>
              </a:r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4267200" y="4114800"/>
              <a:ext cx="1676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ellipse also has…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4800600"/>
            <a:ext cx="8534400" cy="1676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Perihelion</a:t>
            </a:r>
            <a:r>
              <a:rPr lang="en-US" dirty="0" smtClean="0"/>
              <a:t>: When Mars or any other planet is closest to the sun</a:t>
            </a:r>
          </a:p>
          <a:p>
            <a:r>
              <a:rPr lang="en-US" b="1" dirty="0" smtClean="0"/>
              <a:t>Aphelion</a:t>
            </a:r>
            <a:r>
              <a:rPr lang="en-US" dirty="0" smtClean="0"/>
              <a:t>: When Mars or any other planet is farthest from the sun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04800" y="4343400"/>
            <a:ext cx="4211638" cy="2133600"/>
            <a:chOff x="914400" y="2514600"/>
            <a:chExt cx="4211638" cy="2133600"/>
          </a:xfrm>
        </p:grpSpPr>
        <p:sp>
          <p:nvSpPr>
            <p:cNvPr id="17" name="Oval 29"/>
            <p:cNvSpPr>
              <a:spLocks noChangeArrowheads="1"/>
            </p:cNvSpPr>
            <p:nvPr/>
          </p:nvSpPr>
          <p:spPr bwMode="auto">
            <a:xfrm>
              <a:off x="1219200" y="2514600"/>
              <a:ext cx="3657600" cy="2133600"/>
            </a:xfrm>
            <a:prstGeom prst="ellipse">
              <a:avLst/>
            </a:prstGeom>
            <a:solidFill>
              <a:srgbClr val="A09C00">
                <a:alpha val="50195"/>
              </a:srgbClr>
            </a:solidFill>
            <a:ln w="381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0"/>
            <p:cNvSpPr>
              <a:spLocks noChangeArrowheads="1"/>
            </p:cNvSpPr>
            <p:nvPr/>
          </p:nvSpPr>
          <p:spPr bwMode="auto">
            <a:xfrm>
              <a:off x="2057400" y="3581400"/>
              <a:ext cx="152400" cy="1524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 rot="5652939">
              <a:off x="1408907" y="3239293"/>
              <a:ext cx="533400" cy="760413"/>
            </a:xfrm>
            <a:prstGeom prst="triangle">
              <a:avLst>
                <a:gd name="adj" fmla="val 50000"/>
              </a:avLst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38"/>
            <p:cNvSpPr>
              <a:spLocks/>
            </p:cNvSpPr>
            <p:nvPr/>
          </p:nvSpPr>
          <p:spPr bwMode="auto">
            <a:xfrm rot="14112239">
              <a:off x="886618" y="3304382"/>
              <a:ext cx="512763" cy="457200"/>
            </a:xfrm>
            <a:custGeom>
              <a:avLst/>
              <a:gdLst>
                <a:gd name="T0" fmla="*/ 0 w 21600"/>
                <a:gd name="T1" fmla="*/ 0 h 21600"/>
                <a:gd name="T2" fmla="*/ 512763 w 21600"/>
                <a:gd name="T3" fmla="*/ 457200 h 21600"/>
                <a:gd name="T4" fmla="*/ 0 w 21600"/>
                <a:gd name="T5" fmla="*/ 4572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39"/>
            <p:cNvSpPr>
              <a:spLocks/>
            </p:cNvSpPr>
            <p:nvPr/>
          </p:nvSpPr>
          <p:spPr bwMode="auto">
            <a:xfrm rot="14112239" flipH="1" flipV="1">
              <a:off x="4916488" y="3384550"/>
              <a:ext cx="284162" cy="134938"/>
            </a:xfrm>
            <a:custGeom>
              <a:avLst/>
              <a:gdLst>
                <a:gd name="T0" fmla="*/ 0 w 21600"/>
                <a:gd name="T1" fmla="*/ 0 h 21600"/>
                <a:gd name="T2" fmla="*/ 284162 w 21600"/>
                <a:gd name="T3" fmla="*/ 134938 h 21600"/>
                <a:gd name="T4" fmla="*/ 0 w 21600"/>
                <a:gd name="T5" fmla="*/ 13493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676400" y="2895600"/>
              <a:ext cx="25146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dirty="0">
                  <a:solidFill>
                    <a:srgbClr val="663300"/>
                  </a:solidFill>
                </a:rPr>
                <a:t>A</a:t>
              </a:r>
              <a:r>
                <a:rPr lang="en-US" sz="4000" dirty="0"/>
                <a:t>              </a:t>
              </a:r>
              <a:r>
                <a:rPr lang="en-US" sz="4000" dirty="0">
                  <a:solidFill>
                    <a:srgbClr val="663300"/>
                  </a:solidFill>
                </a:rPr>
                <a:t>B</a:t>
              </a:r>
            </a:p>
          </p:txBody>
        </p:sp>
        <p:sp>
          <p:nvSpPr>
            <p:cNvPr id="23" name="Line 43"/>
            <p:cNvSpPr>
              <a:spLocks noChangeShapeType="1"/>
            </p:cNvSpPr>
            <p:nvPr/>
          </p:nvSpPr>
          <p:spPr bwMode="auto">
            <a:xfrm flipV="1">
              <a:off x="2209800" y="3581400"/>
              <a:ext cx="2667000" cy="76200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Second Law of Planetary Motion:</a:t>
            </a:r>
            <a:r>
              <a:rPr lang="en-US" dirty="0" smtClean="0"/>
              <a:t> the line joining the planets to the Sun sweeps out “equal areas in equal times” as the planet travels around the ellipse</a:t>
            </a:r>
          </a:p>
          <a:p>
            <a:endParaRPr lang="en-US" dirty="0" smtClean="0"/>
          </a:p>
          <a:p>
            <a:r>
              <a:rPr lang="en-US" dirty="0" err="1" smtClean="0"/>
              <a:t>Kepler</a:t>
            </a:r>
            <a:r>
              <a:rPr lang="en-US" dirty="0" smtClean="0"/>
              <a:t> also found that Mars changed speed as it orbited around the sun</a:t>
            </a:r>
          </a:p>
          <a:p>
            <a:pPr lvl="1"/>
            <a:r>
              <a:rPr lang="en-US" b="1" dirty="0" smtClean="0"/>
              <a:t>Faster</a:t>
            </a:r>
            <a:r>
              <a:rPr lang="en-US" dirty="0" smtClean="0"/>
              <a:t> when </a:t>
            </a:r>
            <a:r>
              <a:rPr lang="en-US" b="1" dirty="0" smtClean="0"/>
              <a:t>closer</a:t>
            </a:r>
            <a:r>
              <a:rPr lang="en-US" dirty="0" smtClean="0"/>
              <a:t> to the sun</a:t>
            </a:r>
          </a:p>
          <a:p>
            <a:pPr lvl="1"/>
            <a:r>
              <a:rPr lang="en-US" b="1" dirty="0" smtClean="0"/>
              <a:t>Slower</a:t>
            </a:r>
            <a:r>
              <a:rPr lang="en-US" dirty="0" smtClean="0"/>
              <a:t> when </a:t>
            </a:r>
            <a:r>
              <a:rPr lang="en-US" b="1" dirty="0" smtClean="0"/>
              <a:t>farther</a:t>
            </a:r>
            <a:r>
              <a:rPr lang="en-US" dirty="0" smtClean="0"/>
              <a:t> from the sun</a:t>
            </a:r>
          </a:p>
          <a:p>
            <a:pPr lvl="8"/>
            <a:r>
              <a:rPr lang="en-US" sz="2800" dirty="0" smtClean="0"/>
              <a:t>Areas A and B swept out by 	a line from the sun to 	Mars, were equal over	the same amount of 	time</a:t>
            </a:r>
          </a:p>
          <a:p>
            <a:pPr lvl="8">
              <a:buNone/>
            </a:pPr>
            <a:endParaRPr lang="en-US" sz="2800" dirty="0" smtClean="0"/>
          </a:p>
        </p:txBody>
      </p:sp>
      <p:sp>
        <p:nvSpPr>
          <p:cNvPr id="24" name="AutoShape 35"/>
          <p:cNvSpPr>
            <a:spLocks noChangeArrowheads="1"/>
          </p:cNvSpPr>
          <p:nvPr/>
        </p:nvSpPr>
        <p:spPr bwMode="auto">
          <a:xfrm rot="15971815">
            <a:off x="2903011" y="4118846"/>
            <a:ext cx="147010" cy="2596835"/>
          </a:xfrm>
          <a:prstGeom prst="triangle">
            <a:avLst>
              <a:gd name="adj" fmla="val 50000"/>
            </a:avLst>
          </a:prstGeom>
          <a:solidFill>
            <a:srgbClr val="CC0066"/>
          </a:solidFill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4953000" y="3581400"/>
            <a:ext cx="4191000" cy="2819400"/>
            <a:chOff x="5638800" y="2819400"/>
            <a:chExt cx="3124200" cy="2133600"/>
          </a:xfrm>
        </p:grpSpPr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5638800" y="2819400"/>
              <a:ext cx="2286000" cy="2133600"/>
            </a:xfrm>
            <a:prstGeom prst="ellipse">
              <a:avLst/>
            </a:prstGeom>
            <a:solidFill>
              <a:srgbClr val="A09C00">
                <a:alpha val="50195"/>
              </a:srgbClr>
            </a:solidFill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480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5715000" y="3886200"/>
              <a:ext cx="2209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V="1">
              <a:off x="6858000" y="2819400"/>
              <a:ext cx="0" cy="213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6019800" y="3810000"/>
              <a:ext cx="152400" cy="1524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7848600" y="3810000"/>
              <a:ext cx="152400" cy="1524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58000" y="403860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7086600" y="4038600"/>
              <a:ext cx="762000" cy="535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3366FF"/>
                  </a:solidFill>
                </a:rPr>
                <a:t>R</a:t>
              </a:r>
              <a:r>
                <a:rPr lang="en-US" sz="4000" b="1" baseline="-25000" dirty="0">
                  <a:solidFill>
                    <a:srgbClr val="3366FF"/>
                  </a:solidFill>
                </a:rPr>
                <a:t>2</a:t>
              </a:r>
            </a:p>
          </p:txBody>
        </p:sp>
        <p:sp>
          <p:nvSpPr>
            <p:cNvPr id="22" name="Arc 21"/>
            <p:cNvSpPr>
              <a:spLocks/>
            </p:cNvSpPr>
            <p:nvPr/>
          </p:nvSpPr>
          <p:spPr bwMode="auto">
            <a:xfrm rot="17241400" flipV="1">
              <a:off x="7103269" y="3259931"/>
              <a:ext cx="1447800" cy="871538"/>
            </a:xfrm>
            <a:custGeom>
              <a:avLst/>
              <a:gdLst>
                <a:gd name="T0" fmla="*/ 687370 w 21600"/>
                <a:gd name="T1" fmla="*/ 0 h 19010"/>
                <a:gd name="T2" fmla="*/ 1447800 w 21600"/>
                <a:gd name="T3" fmla="*/ 871538 h 19010"/>
                <a:gd name="T4" fmla="*/ 0 w 21600"/>
                <a:gd name="T5" fmla="*/ 871538 h 190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010"/>
                <a:gd name="T11" fmla="*/ 21600 w 21600"/>
                <a:gd name="T12" fmla="*/ 19010 h 190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010" fill="none" extrusionOk="0">
                  <a:moveTo>
                    <a:pt x="10255" y="-1"/>
                  </a:moveTo>
                  <a:cubicBezTo>
                    <a:pt x="17243" y="3769"/>
                    <a:pt x="21600" y="11069"/>
                    <a:pt x="21600" y="19010"/>
                  </a:cubicBezTo>
                </a:path>
                <a:path w="21600" h="19010" stroke="0" extrusionOk="0">
                  <a:moveTo>
                    <a:pt x="10255" y="-1"/>
                  </a:moveTo>
                  <a:cubicBezTo>
                    <a:pt x="17243" y="3769"/>
                    <a:pt x="21600" y="11069"/>
                    <a:pt x="21600" y="19010"/>
                  </a:cubicBezTo>
                  <a:lnTo>
                    <a:pt x="0" y="1901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8077200" y="2819400"/>
              <a:ext cx="685800" cy="535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3366FF"/>
                  </a:solidFill>
                </a:rPr>
                <a:t>T</a:t>
              </a:r>
              <a:r>
                <a:rPr lang="en-US" sz="4000" b="1" baseline="-25000" dirty="0">
                  <a:solidFill>
                    <a:srgbClr val="3366FF"/>
                  </a:solidFill>
                </a:rPr>
                <a:t>2</a:t>
              </a:r>
              <a:endParaRPr lang="en-US" b="1" baseline="-25000" dirty="0">
                <a:solidFill>
                  <a:srgbClr val="3366FF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24400" y="228600"/>
            <a:ext cx="4114800" cy="2971800"/>
            <a:chOff x="5410200" y="228600"/>
            <a:chExt cx="3429000" cy="2438400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5410200" y="533400"/>
              <a:ext cx="2895600" cy="2133600"/>
            </a:xfrm>
            <a:prstGeom prst="ellipse">
              <a:avLst/>
            </a:prstGeom>
            <a:solidFill>
              <a:srgbClr val="A09C00">
                <a:alpha val="50195"/>
              </a:srgbClr>
            </a:solidFill>
            <a:ln w="38100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4800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5410200" y="1600200"/>
              <a:ext cx="281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6858000" y="533400"/>
              <a:ext cx="0" cy="213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6019800" y="1524000"/>
              <a:ext cx="152400" cy="1524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8229600" y="1524000"/>
              <a:ext cx="152400" cy="152400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6858000" y="1447800"/>
              <a:ext cx="1447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7315200" y="838200"/>
              <a:ext cx="762000" cy="580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CC0066"/>
                  </a:solidFill>
                </a:rPr>
                <a:t>R</a:t>
              </a:r>
              <a:r>
                <a:rPr lang="en-US" sz="4000" b="1" baseline="-25000" dirty="0">
                  <a:solidFill>
                    <a:srgbClr val="CC0066"/>
                  </a:solidFill>
                </a:rPr>
                <a:t>1</a:t>
              </a:r>
            </a:p>
          </p:txBody>
        </p:sp>
        <p:sp>
          <p:nvSpPr>
            <p:cNvPr id="12" name="Arc 19"/>
            <p:cNvSpPr>
              <a:spLocks/>
            </p:cNvSpPr>
            <p:nvPr/>
          </p:nvSpPr>
          <p:spPr bwMode="auto">
            <a:xfrm rot="16368831" flipV="1">
              <a:off x="7255669" y="821531"/>
              <a:ext cx="1447800" cy="871538"/>
            </a:xfrm>
            <a:custGeom>
              <a:avLst/>
              <a:gdLst>
                <a:gd name="T0" fmla="*/ 687370 w 21600"/>
                <a:gd name="T1" fmla="*/ 0 h 19010"/>
                <a:gd name="T2" fmla="*/ 1447800 w 21600"/>
                <a:gd name="T3" fmla="*/ 871538 h 19010"/>
                <a:gd name="T4" fmla="*/ 0 w 21600"/>
                <a:gd name="T5" fmla="*/ 871538 h 190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010"/>
                <a:gd name="T11" fmla="*/ 21600 w 21600"/>
                <a:gd name="T12" fmla="*/ 19010 h 190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010" fill="none" extrusionOk="0">
                  <a:moveTo>
                    <a:pt x="10255" y="-1"/>
                  </a:moveTo>
                  <a:cubicBezTo>
                    <a:pt x="17243" y="3769"/>
                    <a:pt x="21600" y="11069"/>
                    <a:pt x="21600" y="19010"/>
                  </a:cubicBezTo>
                </a:path>
                <a:path w="21600" h="19010" stroke="0" extrusionOk="0">
                  <a:moveTo>
                    <a:pt x="10255" y="-1"/>
                  </a:moveTo>
                  <a:cubicBezTo>
                    <a:pt x="17243" y="3769"/>
                    <a:pt x="21600" y="11069"/>
                    <a:pt x="21600" y="19010"/>
                  </a:cubicBezTo>
                  <a:lnTo>
                    <a:pt x="0" y="1901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8153400" y="228600"/>
              <a:ext cx="685800" cy="580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CC0066"/>
                  </a:solidFill>
                </a:rPr>
                <a:t>T</a:t>
              </a:r>
              <a:r>
                <a:rPr lang="en-US" sz="4000" b="1" baseline="-25000" dirty="0">
                  <a:solidFill>
                    <a:srgbClr val="CC0066"/>
                  </a:solidFill>
                </a:rPr>
                <a:t>1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248400"/>
          </a:xfrm>
        </p:spPr>
        <p:txBody>
          <a:bodyPr/>
          <a:lstStyle/>
          <a:p>
            <a:r>
              <a:rPr lang="en-US" dirty="0" err="1" smtClean="0"/>
              <a:t>Kepler</a:t>
            </a:r>
            <a:r>
              <a:rPr lang="en-US" dirty="0" smtClean="0"/>
              <a:t> found a relationship between the time it took a planet to go completely around the sun (T, year) and the average distance from the sun (R, semi-major axis) </a:t>
            </a:r>
          </a:p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762000" y="4038600"/>
            <a:ext cx="3124200" cy="1469886"/>
            <a:chOff x="533400" y="4572000"/>
            <a:chExt cx="3124200" cy="1469886"/>
          </a:xfrm>
        </p:grpSpPr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533400" y="4572000"/>
              <a:ext cx="3124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CC0066"/>
                  </a:solidFill>
                </a:rPr>
                <a:t>T</a:t>
              </a:r>
              <a:r>
                <a:rPr lang="en-US" sz="4000" b="1" baseline="-25000" dirty="0">
                  <a:solidFill>
                    <a:srgbClr val="CC0066"/>
                  </a:solidFill>
                </a:rPr>
                <a:t>1</a:t>
              </a:r>
              <a:r>
                <a:rPr lang="en-US" sz="4000" b="1" dirty="0">
                  <a:solidFill>
                    <a:srgbClr val="CC0066"/>
                  </a:solidFill>
                </a:rPr>
                <a:t> </a:t>
              </a:r>
              <a:r>
                <a:rPr lang="en-US" sz="4000" b="1" baseline="30000" dirty="0">
                  <a:solidFill>
                    <a:srgbClr val="CC0066"/>
                  </a:solidFill>
                </a:rPr>
                <a:t>2</a:t>
              </a:r>
              <a:r>
                <a:rPr lang="en-US" sz="4000" b="1" dirty="0"/>
                <a:t>        </a:t>
              </a:r>
              <a:r>
                <a:rPr lang="en-US" sz="4000" b="1" dirty="0">
                  <a:solidFill>
                    <a:srgbClr val="CC0066"/>
                  </a:solidFill>
                </a:rPr>
                <a:t>R</a:t>
              </a:r>
              <a:r>
                <a:rPr lang="en-US" sz="4000" b="1" baseline="-25000" dirty="0">
                  <a:solidFill>
                    <a:srgbClr val="CC0066"/>
                  </a:solidFill>
                </a:rPr>
                <a:t>1</a:t>
              </a:r>
              <a:r>
                <a:rPr lang="en-US" sz="4000" b="1" dirty="0">
                  <a:solidFill>
                    <a:srgbClr val="CC0066"/>
                  </a:solidFill>
                </a:rPr>
                <a:t> </a:t>
              </a:r>
              <a:r>
                <a:rPr lang="en-US" sz="4000" b="1" baseline="30000" dirty="0">
                  <a:solidFill>
                    <a:srgbClr val="CC0066"/>
                  </a:solidFill>
                </a:rPr>
                <a:t>3</a:t>
              </a:r>
              <a:r>
                <a:rPr lang="en-US" sz="4000" dirty="0"/>
                <a:t> </a:t>
              </a:r>
              <a:r>
                <a:rPr lang="en-US" sz="4000" baseline="-25000" dirty="0"/>
                <a:t> </a:t>
              </a:r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533400" y="5334000"/>
              <a:ext cx="25908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3366FF"/>
                  </a:solidFill>
                </a:rPr>
                <a:t>T</a:t>
              </a:r>
              <a:r>
                <a:rPr lang="en-US" sz="4000" b="1" baseline="-25000" dirty="0">
                  <a:solidFill>
                    <a:srgbClr val="3366FF"/>
                  </a:solidFill>
                </a:rPr>
                <a:t>2</a:t>
              </a:r>
              <a:r>
                <a:rPr lang="en-US" sz="4000" b="1" dirty="0">
                  <a:solidFill>
                    <a:srgbClr val="3366FF"/>
                  </a:solidFill>
                </a:rPr>
                <a:t> </a:t>
              </a:r>
              <a:r>
                <a:rPr lang="en-US" sz="4000" b="1" baseline="30000" dirty="0">
                  <a:solidFill>
                    <a:srgbClr val="3366FF"/>
                  </a:solidFill>
                </a:rPr>
                <a:t>2</a:t>
              </a:r>
              <a:r>
                <a:rPr lang="en-US" sz="4000" b="1" dirty="0"/>
                <a:t>        </a:t>
              </a:r>
              <a:r>
                <a:rPr lang="en-US" sz="4000" b="1" dirty="0">
                  <a:solidFill>
                    <a:srgbClr val="3366FF"/>
                  </a:solidFill>
                </a:rPr>
                <a:t>R</a:t>
              </a:r>
              <a:r>
                <a:rPr lang="en-US" sz="4000" b="1" baseline="-25000" dirty="0">
                  <a:solidFill>
                    <a:srgbClr val="3366FF"/>
                  </a:solidFill>
                </a:rPr>
                <a:t>2</a:t>
              </a:r>
              <a:r>
                <a:rPr lang="en-US" sz="4000" b="1" dirty="0">
                  <a:solidFill>
                    <a:srgbClr val="3366FF"/>
                  </a:solidFill>
                </a:rPr>
                <a:t> </a:t>
              </a:r>
              <a:r>
                <a:rPr lang="en-US" sz="4000" b="1" baseline="30000" dirty="0">
                  <a:solidFill>
                    <a:srgbClr val="3366FF"/>
                  </a:solidFill>
                </a:rPr>
                <a:t>3</a:t>
              </a:r>
              <a:r>
                <a:rPr lang="en-US" sz="4000" dirty="0"/>
                <a:t>   </a:t>
              </a:r>
              <a:endParaRPr lang="en-US" sz="4000" baseline="-25000" dirty="0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609600" y="52578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>
              <a:off x="2209800" y="52578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1524000" y="49530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/>
                <a:t>=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28600" y="2209799"/>
            <a:ext cx="4191000" cy="2819400"/>
            <a:chOff x="5638800" y="2819400"/>
            <a:chExt cx="3124200" cy="2133600"/>
          </a:xfrm>
        </p:grpSpPr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638800" y="2819400"/>
              <a:ext cx="2286000" cy="2133600"/>
            </a:xfrm>
            <a:prstGeom prst="ellipse">
              <a:avLst/>
            </a:prstGeom>
            <a:solidFill>
              <a:srgbClr val="A09C00">
                <a:alpha val="50195"/>
              </a:srgbClr>
            </a:solidFill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4800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5715000" y="3886200"/>
              <a:ext cx="2209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6858000" y="2819400"/>
              <a:ext cx="0" cy="213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6019800" y="3810000"/>
              <a:ext cx="152400" cy="1524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7848600" y="3810000"/>
              <a:ext cx="152400" cy="15240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6858000" y="403860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7086600" y="4038600"/>
              <a:ext cx="762000" cy="535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3366FF"/>
                  </a:solidFill>
                </a:rPr>
                <a:t>R</a:t>
              </a:r>
              <a:r>
                <a:rPr lang="en-US" sz="4000" b="1" baseline="-25000" dirty="0">
                  <a:solidFill>
                    <a:srgbClr val="3366FF"/>
                  </a:solidFill>
                </a:rPr>
                <a:t>2</a:t>
              </a:r>
            </a:p>
          </p:txBody>
        </p:sp>
        <p:sp>
          <p:nvSpPr>
            <p:cNvPr id="23" name="Arc 21"/>
            <p:cNvSpPr>
              <a:spLocks/>
            </p:cNvSpPr>
            <p:nvPr/>
          </p:nvSpPr>
          <p:spPr bwMode="auto">
            <a:xfrm rot="17241400" flipV="1">
              <a:off x="7103269" y="3259931"/>
              <a:ext cx="1447800" cy="871538"/>
            </a:xfrm>
            <a:custGeom>
              <a:avLst/>
              <a:gdLst>
                <a:gd name="T0" fmla="*/ 687370 w 21600"/>
                <a:gd name="T1" fmla="*/ 0 h 19010"/>
                <a:gd name="T2" fmla="*/ 1447800 w 21600"/>
                <a:gd name="T3" fmla="*/ 871538 h 19010"/>
                <a:gd name="T4" fmla="*/ 0 w 21600"/>
                <a:gd name="T5" fmla="*/ 871538 h 190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010"/>
                <a:gd name="T11" fmla="*/ 21600 w 21600"/>
                <a:gd name="T12" fmla="*/ 19010 h 190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010" fill="none" extrusionOk="0">
                  <a:moveTo>
                    <a:pt x="10255" y="-1"/>
                  </a:moveTo>
                  <a:cubicBezTo>
                    <a:pt x="17243" y="3769"/>
                    <a:pt x="21600" y="11069"/>
                    <a:pt x="21600" y="19010"/>
                  </a:cubicBezTo>
                </a:path>
                <a:path w="21600" h="19010" stroke="0" extrusionOk="0">
                  <a:moveTo>
                    <a:pt x="10255" y="-1"/>
                  </a:moveTo>
                  <a:cubicBezTo>
                    <a:pt x="17243" y="3769"/>
                    <a:pt x="21600" y="11069"/>
                    <a:pt x="21600" y="19010"/>
                  </a:cubicBezTo>
                  <a:lnTo>
                    <a:pt x="0" y="1901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8077200" y="2819400"/>
              <a:ext cx="685800" cy="535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3366FF"/>
                  </a:solidFill>
                </a:rPr>
                <a:t>T</a:t>
              </a:r>
              <a:r>
                <a:rPr lang="en-US" sz="4000" b="1" baseline="-25000" dirty="0">
                  <a:solidFill>
                    <a:srgbClr val="3366FF"/>
                  </a:solidFill>
                </a:rPr>
                <a:t>2</a:t>
              </a:r>
              <a:endParaRPr lang="en-US" b="1" baseline="-25000" dirty="0">
                <a:solidFill>
                  <a:srgbClr val="3366FF"/>
                </a:solidFill>
              </a:endParaRP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286000"/>
            <a:ext cx="4191000" cy="2438400"/>
          </a:xfrm>
        </p:spPr>
        <p:txBody>
          <a:bodyPr/>
          <a:lstStyle/>
          <a:p>
            <a:r>
              <a:rPr lang="en-US" dirty="0" smtClean="0"/>
              <a:t>Earth’s year (T) is 1 year</a:t>
            </a:r>
          </a:p>
          <a:p>
            <a:r>
              <a:rPr lang="en-US" dirty="0" smtClean="0"/>
              <a:t>Earth’s semi-major axis (R), the distance from the Earth to the Sun, is 1 astronomical unit (AU)</a:t>
            </a:r>
          </a:p>
          <a:p>
            <a:endParaRPr lang="en-US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609600" y="5105399"/>
            <a:ext cx="8001000" cy="1317486"/>
            <a:chOff x="685800" y="4191000"/>
            <a:chExt cx="8001000" cy="1317486"/>
          </a:xfrm>
        </p:grpSpPr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685800" y="4191000"/>
              <a:ext cx="2667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CC0066"/>
                  </a:solidFill>
                </a:rPr>
                <a:t>T</a:t>
              </a:r>
              <a:r>
                <a:rPr lang="en-US" sz="4000" b="1" baseline="-25000" dirty="0">
                  <a:solidFill>
                    <a:srgbClr val="CC0066"/>
                  </a:solidFill>
                </a:rPr>
                <a:t>1</a:t>
              </a:r>
              <a:r>
                <a:rPr lang="en-US" sz="4000" b="1" dirty="0">
                  <a:solidFill>
                    <a:srgbClr val="CC0066"/>
                  </a:solidFill>
                </a:rPr>
                <a:t> </a:t>
              </a:r>
              <a:r>
                <a:rPr lang="en-US" sz="4000" b="1" baseline="30000" dirty="0">
                  <a:solidFill>
                    <a:srgbClr val="CC0066"/>
                  </a:solidFill>
                </a:rPr>
                <a:t>2</a:t>
              </a:r>
              <a:r>
                <a:rPr lang="en-US" sz="4000" b="1" dirty="0"/>
                <a:t>      </a:t>
              </a:r>
              <a:r>
                <a:rPr lang="en-US" sz="4000" b="1" dirty="0" smtClean="0"/>
                <a:t> </a:t>
              </a:r>
              <a:r>
                <a:rPr lang="en-US" sz="4000" b="1" dirty="0">
                  <a:solidFill>
                    <a:srgbClr val="CC0066"/>
                  </a:solidFill>
                </a:rPr>
                <a:t>R</a:t>
              </a:r>
              <a:r>
                <a:rPr lang="en-US" sz="4000" b="1" baseline="-25000" dirty="0">
                  <a:solidFill>
                    <a:srgbClr val="CC0066"/>
                  </a:solidFill>
                </a:rPr>
                <a:t>1</a:t>
              </a:r>
              <a:r>
                <a:rPr lang="en-US" sz="4000" b="1" dirty="0">
                  <a:solidFill>
                    <a:srgbClr val="CC0066"/>
                  </a:solidFill>
                </a:rPr>
                <a:t> </a:t>
              </a:r>
              <a:r>
                <a:rPr lang="en-US" sz="4000" b="1" baseline="30000" dirty="0">
                  <a:solidFill>
                    <a:srgbClr val="CC0066"/>
                  </a:solidFill>
                </a:rPr>
                <a:t>3</a:t>
              </a:r>
              <a:r>
                <a:rPr lang="en-US" sz="4000" b="1" dirty="0"/>
                <a:t> </a:t>
              </a:r>
              <a:r>
                <a:rPr lang="en-US" sz="4000" b="1" baseline="-25000" dirty="0"/>
                <a:t> 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3657600" y="4191000"/>
              <a:ext cx="28956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CC0066"/>
                  </a:solidFill>
                </a:rPr>
                <a:t>T</a:t>
              </a:r>
              <a:r>
                <a:rPr lang="en-US" sz="4000" b="1" baseline="-25000" dirty="0">
                  <a:solidFill>
                    <a:srgbClr val="CC0066"/>
                  </a:solidFill>
                </a:rPr>
                <a:t>1</a:t>
              </a:r>
              <a:r>
                <a:rPr lang="en-US" sz="4000" b="1" dirty="0">
                  <a:solidFill>
                    <a:srgbClr val="CC0066"/>
                  </a:solidFill>
                </a:rPr>
                <a:t> </a:t>
              </a:r>
              <a:r>
                <a:rPr lang="en-US" sz="4000" b="1" baseline="30000" dirty="0" smtClean="0">
                  <a:solidFill>
                    <a:srgbClr val="CC0066"/>
                  </a:solidFill>
                </a:rPr>
                <a:t>2</a:t>
              </a:r>
              <a:r>
                <a:rPr lang="en-US" sz="4000" b="1" dirty="0" smtClean="0"/>
                <a:t>      </a:t>
              </a:r>
              <a:r>
                <a:rPr lang="en-US" sz="4000" b="1" dirty="0" smtClean="0">
                  <a:solidFill>
                    <a:srgbClr val="CC0066"/>
                  </a:solidFill>
                </a:rPr>
                <a:t>R</a:t>
              </a:r>
              <a:r>
                <a:rPr lang="en-US" sz="4000" b="1" baseline="-25000" dirty="0" smtClean="0">
                  <a:solidFill>
                    <a:srgbClr val="CC0066"/>
                  </a:solidFill>
                </a:rPr>
                <a:t>1</a:t>
              </a:r>
              <a:r>
                <a:rPr lang="en-US" sz="4000" b="1" dirty="0" smtClean="0">
                  <a:solidFill>
                    <a:srgbClr val="CC0066"/>
                  </a:solidFill>
                </a:rPr>
                <a:t> </a:t>
              </a:r>
              <a:r>
                <a:rPr lang="en-US" sz="4000" b="1" baseline="30000" dirty="0">
                  <a:solidFill>
                    <a:srgbClr val="CC0066"/>
                  </a:solidFill>
                </a:rPr>
                <a:t>3</a:t>
              </a:r>
              <a:r>
                <a:rPr lang="en-US" sz="4000" dirty="0"/>
                <a:t> </a:t>
              </a:r>
              <a:r>
                <a:rPr lang="en-US" sz="4000" baseline="-25000" dirty="0"/>
                <a:t> 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685800" y="4800600"/>
              <a:ext cx="25908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3366FF"/>
                  </a:solidFill>
                </a:rPr>
                <a:t>T</a:t>
              </a:r>
              <a:r>
                <a:rPr lang="en-US" sz="4000" b="1" baseline="-25000" dirty="0">
                  <a:solidFill>
                    <a:srgbClr val="3366FF"/>
                  </a:solidFill>
                </a:rPr>
                <a:t>2</a:t>
              </a:r>
              <a:r>
                <a:rPr lang="en-US" sz="4000" b="1" dirty="0">
                  <a:solidFill>
                    <a:srgbClr val="3366FF"/>
                  </a:solidFill>
                </a:rPr>
                <a:t> </a:t>
              </a:r>
              <a:r>
                <a:rPr lang="en-US" sz="4000" b="1" baseline="30000" dirty="0">
                  <a:solidFill>
                    <a:srgbClr val="3366FF"/>
                  </a:solidFill>
                </a:rPr>
                <a:t>2</a:t>
              </a:r>
              <a:r>
                <a:rPr lang="en-US" sz="4000" b="1" dirty="0"/>
                <a:t>       </a:t>
              </a:r>
              <a:r>
                <a:rPr lang="en-US" sz="4000" b="1" dirty="0" smtClean="0">
                  <a:solidFill>
                    <a:srgbClr val="3366FF"/>
                  </a:solidFill>
                </a:rPr>
                <a:t>R</a:t>
              </a:r>
              <a:r>
                <a:rPr lang="en-US" sz="4000" b="1" baseline="-25000" dirty="0" smtClean="0">
                  <a:solidFill>
                    <a:srgbClr val="3366FF"/>
                  </a:solidFill>
                </a:rPr>
                <a:t>2</a:t>
              </a:r>
              <a:r>
                <a:rPr lang="en-US" sz="4000" b="1" dirty="0" smtClean="0">
                  <a:solidFill>
                    <a:srgbClr val="3366FF"/>
                  </a:solidFill>
                </a:rPr>
                <a:t> </a:t>
              </a:r>
              <a:r>
                <a:rPr lang="en-US" sz="4000" b="1" baseline="30000" dirty="0">
                  <a:solidFill>
                    <a:srgbClr val="3366FF"/>
                  </a:solidFill>
                </a:rPr>
                <a:t>3</a:t>
              </a:r>
              <a:r>
                <a:rPr lang="en-US" sz="4000" dirty="0"/>
                <a:t>  </a:t>
              </a:r>
              <a:endParaRPr lang="en-US" sz="4000" baseline="-25000" dirty="0"/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438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3366FF"/>
                  </a:solidFill>
                </a:rPr>
                <a:t>1</a:t>
              </a:r>
              <a:r>
                <a:rPr lang="en-US" sz="3600" b="1" dirty="0"/>
                <a:t>          </a:t>
              </a:r>
              <a:r>
                <a:rPr lang="en-US" sz="3600" b="1" dirty="0" smtClean="0"/>
                <a:t>  </a:t>
              </a:r>
              <a:r>
                <a:rPr lang="en-US" sz="3600" b="1" dirty="0" smtClean="0">
                  <a:solidFill>
                    <a:srgbClr val="3366FF"/>
                  </a:solidFill>
                </a:rPr>
                <a:t>1</a:t>
              </a:r>
              <a:endParaRPr lang="en-US" sz="3600" b="1" dirty="0">
                <a:solidFill>
                  <a:srgbClr val="3366FF"/>
                </a:solidFill>
              </a:endParaRP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676400" y="44958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/>
                <a:t>=</a:t>
              </a: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4572000" y="4495800"/>
              <a:ext cx="381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smtClean="0"/>
                <a:t>=</a:t>
              </a:r>
              <a:endParaRPr lang="en-US" sz="3200" b="1" dirty="0"/>
            </a:p>
          </p:txBody>
        </p:sp>
        <p:sp>
          <p:nvSpPr>
            <p:cNvPr id="31" name="Text Box 22"/>
            <p:cNvSpPr txBox="1">
              <a:spLocks noChangeArrowheads="1"/>
            </p:cNvSpPr>
            <p:nvPr/>
          </p:nvSpPr>
          <p:spPr bwMode="auto">
            <a:xfrm>
              <a:off x="3124200" y="4449763"/>
              <a:ext cx="762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/>
                <a:t>or</a:t>
              </a:r>
            </a:p>
          </p:txBody>
        </p:sp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6096000" y="4419600"/>
              <a:ext cx="2590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/>
                <a:t>or</a:t>
              </a:r>
              <a:r>
                <a:rPr lang="en-US" sz="3600" b="1" dirty="0">
                  <a:solidFill>
                    <a:srgbClr val="CC0066"/>
                  </a:solidFill>
                </a:rPr>
                <a:t> T</a:t>
              </a:r>
              <a:r>
                <a:rPr lang="en-US" sz="3600" b="1" baseline="-25000" dirty="0">
                  <a:solidFill>
                    <a:srgbClr val="CC0066"/>
                  </a:solidFill>
                </a:rPr>
                <a:t>1</a:t>
              </a:r>
              <a:r>
                <a:rPr lang="en-US" sz="3600" b="1" dirty="0">
                  <a:solidFill>
                    <a:srgbClr val="CC0066"/>
                  </a:solidFill>
                </a:rPr>
                <a:t> </a:t>
              </a:r>
              <a:r>
                <a:rPr lang="en-US" sz="3600" b="1" baseline="30000" dirty="0">
                  <a:solidFill>
                    <a:srgbClr val="CC0066"/>
                  </a:solidFill>
                </a:rPr>
                <a:t>2</a:t>
              </a:r>
              <a:r>
                <a:rPr lang="en-US" sz="3600" b="1" dirty="0"/>
                <a:t> = </a:t>
              </a:r>
              <a:r>
                <a:rPr lang="en-US" sz="3600" b="1" dirty="0">
                  <a:solidFill>
                    <a:srgbClr val="CC0066"/>
                  </a:solidFill>
                </a:rPr>
                <a:t>R</a:t>
              </a:r>
              <a:r>
                <a:rPr lang="en-US" sz="3600" b="1" baseline="-25000" dirty="0">
                  <a:solidFill>
                    <a:srgbClr val="CC0066"/>
                  </a:solidFill>
                </a:rPr>
                <a:t>1</a:t>
              </a:r>
              <a:r>
                <a:rPr lang="en-US" sz="3600" b="1" dirty="0">
                  <a:solidFill>
                    <a:srgbClr val="CC0066"/>
                  </a:solidFill>
                </a:rPr>
                <a:t> </a:t>
              </a:r>
              <a:r>
                <a:rPr lang="en-US" sz="3600" b="1" baseline="30000" dirty="0">
                  <a:solidFill>
                    <a:srgbClr val="CC0066"/>
                  </a:solidFill>
                </a:rPr>
                <a:t>3</a:t>
              </a:r>
              <a:r>
                <a:rPr lang="en-US" sz="3600" dirty="0"/>
                <a:t> </a:t>
              </a:r>
              <a:r>
                <a:rPr lang="en-US" sz="3600" baseline="-25000" dirty="0"/>
                <a:t> </a:t>
              </a:r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762000" y="48006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2209800" y="48006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>
              <a:off x="3733800" y="48006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8"/>
            <p:cNvSpPr>
              <a:spLocks noChangeShapeType="1"/>
            </p:cNvSpPr>
            <p:nvPr/>
          </p:nvSpPr>
          <p:spPr bwMode="auto">
            <a:xfrm>
              <a:off x="5105400" y="48006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752600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/>
              <a:t>Third Law of Planetary Motion: </a:t>
            </a:r>
            <a:r>
              <a:rPr lang="en-US" sz="3200" dirty="0" smtClean="0"/>
              <a:t>the ratio of the square of the revolution time for two planets is equal to the ratio of the cubes of their semi-major axes</a:t>
            </a:r>
            <a:endParaRPr lang="en-US" sz="32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543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Kepler’s Laws of Planetary Motion</vt:lpstr>
      <vt:lpstr>Tyco Brahe (1546-1601)</vt:lpstr>
      <vt:lpstr>Johannes Kepler (1571-1630)</vt:lpstr>
      <vt:lpstr>PowerPoint Presentation</vt:lpstr>
      <vt:lpstr>What is an ellipse?</vt:lpstr>
      <vt:lpstr>An ellipse also has…</vt:lpstr>
      <vt:lpstr>PowerPoint Presentation</vt:lpstr>
      <vt:lpstr>PowerPoint Presentation</vt:lpstr>
      <vt:lpstr>Third Law of Planetary Motion: the ratio of the square of the revolution time for two planets is equal to the ratio of the cubes of their semi-major axes</vt:lpstr>
      <vt:lpstr>WHAT DOES THIS MEAN?!?</vt:lpstr>
      <vt:lpstr>When we compare the orbits of the planets…</vt:lpstr>
      <vt:lpstr>Kepler’s Laws apply to any celestial body orbiting any other celestial body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Kepler’s Laws of Planetary Motion</dc:title>
  <dc:creator>LPaulk</dc:creator>
  <cp:lastModifiedBy>Lydia Paulk</cp:lastModifiedBy>
  <cp:revision>11</cp:revision>
  <dcterms:created xsi:type="dcterms:W3CDTF">2014-01-31T17:08:02Z</dcterms:created>
  <dcterms:modified xsi:type="dcterms:W3CDTF">2016-01-11T13:42:30Z</dcterms:modified>
</cp:coreProperties>
</file>